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57" r:id="rId1"/>
    <p:sldMasterId id="2147484242" r:id="rId2"/>
    <p:sldMasterId id="2147484585" r:id="rId3"/>
    <p:sldMasterId id="2147485054" r:id="rId4"/>
    <p:sldMasterId id="2147485115" r:id="rId5"/>
    <p:sldMasterId id="2147485249" r:id="rId6"/>
    <p:sldMasterId id="2147485332" r:id="rId7"/>
  </p:sldMasterIdLst>
  <p:notesMasterIdLst>
    <p:notesMasterId r:id="rId43"/>
  </p:notesMasterIdLst>
  <p:handoutMasterIdLst>
    <p:handoutMasterId r:id="rId44"/>
  </p:handoutMasterIdLst>
  <p:sldIdLst>
    <p:sldId id="256" r:id="rId8"/>
    <p:sldId id="531" r:id="rId9"/>
    <p:sldId id="577" r:id="rId10"/>
    <p:sldId id="593" r:id="rId11"/>
    <p:sldId id="607" r:id="rId12"/>
    <p:sldId id="538" r:id="rId13"/>
    <p:sldId id="608" r:id="rId14"/>
    <p:sldId id="618" r:id="rId15"/>
    <p:sldId id="609" r:id="rId16"/>
    <p:sldId id="584" r:id="rId17"/>
    <p:sldId id="585" r:id="rId18"/>
    <p:sldId id="613" r:id="rId19"/>
    <p:sldId id="611" r:id="rId20"/>
    <p:sldId id="610" r:id="rId21"/>
    <p:sldId id="546" r:id="rId22"/>
    <p:sldId id="600" r:id="rId23"/>
    <p:sldId id="601" r:id="rId24"/>
    <p:sldId id="596" r:id="rId25"/>
    <p:sldId id="602" r:id="rId26"/>
    <p:sldId id="598" r:id="rId27"/>
    <p:sldId id="614" r:id="rId28"/>
    <p:sldId id="615" r:id="rId29"/>
    <p:sldId id="616" r:id="rId30"/>
    <p:sldId id="620" r:id="rId31"/>
    <p:sldId id="619" r:id="rId32"/>
    <p:sldId id="605" r:id="rId33"/>
    <p:sldId id="622" r:id="rId34"/>
    <p:sldId id="621" r:id="rId35"/>
    <p:sldId id="625" r:id="rId36"/>
    <p:sldId id="507" r:id="rId37"/>
    <p:sldId id="624" r:id="rId38"/>
    <p:sldId id="623" r:id="rId39"/>
    <p:sldId id="537" r:id="rId40"/>
    <p:sldId id="530" r:id="rId41"/>
    <p:sldId id="526" r:id="rId42"/>
  </p:sldIdLst>
  <p:sldSz cx="9144000" cy="6858000" type="screen4x3"/>
  <p:notesSz cx="7004050" cy="929005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004B8D"/>
    <a:srgbClr val="939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9A6E87-2262-457F-9DA9-83B0550FA277}" v="22" dt="2023-02-17T00:05:53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208" y="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4A2CB-7EAE-438C-894C-662719959CA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4F04-B046-4E2F-A87E-C7BE84A53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9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F97601-92D2-4A36-A408-762D067E40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l">
              <a:defRPr sz="13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28CDD-377C-4996-82E6-F40A1BDF07C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r">
              <a:defRPr sz="1300">
                <a:latin typeface="Arial"/>
              </a:defRPr>
            </a:lvl1pPr>
          </a:lstStyle>
          <a:p>
            <a:pPr>
              <a:defRPr/>
            </a:pPr>
            <a:fld id="{F93DB947-F506-43C8-BEC3-93B6EB11B2C1}" type="datetimeFigureOut">
              <a:rPr lang="en-US"/>
              <a:pPr>
                <a:defRPr/>
              </a:pPr>
              <a:t>2/17/2023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A63FF0-26E9-475D-A497-7AF51D6E46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3438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F350AF-6207-4229-A15C-0516643BA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3096" tIns="46548" rIns="93096" bIns="4654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0373E-93A3-491F-AED7-092BC29858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l">
              <a:defRPr sz="13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8859F-CB2C-4AEA-AC5E-BF0FE1340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wrap="square" lIns="93096" tIns="46548" rIns="93096" bIns="465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73C3B9F-BCE7-48FF-B5A2-435C3E324A4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een-and-blue-nike-jacket-1889988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804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877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463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76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229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996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C3B9F-BCE7-48FF-B5A2-435C3E324A47}" type="slidenum">
              <a:rPr lang="en-US" altLang="en-US" smtClean="0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504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975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774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471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C3B9F-BCE7-48FF-B5A2-435C3E324A47}" type="slidenum">
              <a:rPr lang="en-US" altLang="en-US" smtClean="0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9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4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hlinkClick r:id="rId3"/>
            </a:endParaRPr>
          </a:p>
          <a:p>
            <a:pPr defTabSz="931041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900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688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805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380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070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38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C3B9F-BCE7-48FF-B5A2-435C3E324A47}" type="slidenum">
              <a:rPr lang="en-US" altLang="en-US" smtClean="0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23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471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643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158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86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C3B9F-BCE7-48FF-B5A2-435C3E324A47}" type="slidenum">
              <a:rPr lang="en-US" altLang="en-US" smtClean="0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560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9050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7771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158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C3B9F-BCE7-48FF-B5A2-435C3E324A47}" type="slidenum">
              <a:rPr lang="en-US" altLang="en-US" smtClean="0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854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201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72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33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154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69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041" fontAlgn="auto">
              <a:spcBef>
                <a:spcPct val="0"/>
              </a:spcBef>
              <a:spcAft>
                <a:spcPct val="0"/>
              </a:spcAft>
              <a:defRPr/>
            </a:pPr>
            <a:fld id="{B432A11E-F6FA-824E-AED4-6B1FD1289138}" type="slidenum">
              <a:rPr lang="en-US">
                <a:solidFill>
                  <a:prstClr val="black"/>
                </a:solidFill>
                <a:latin typeface="Calibri"/>
              </a:rPr>
              <a:pPr defTabSz="931041" fontAlgn="auto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139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C3B9F-BCE7-48FF-B5A2-435C3E324A47}" type="slidenum">
              <a:rPr lang="en-US" altLang="en-US" smtClean="0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37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ffordpub.com/" TargetMode="Externa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ffordpub.com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ffordpub.com/" TargetMode="Externa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ffordpub.com/" TargetMode="External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ffordpub.com/" TargetMode="External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F88D35-090D-4779-842A-B84833DFBD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260600"/>
            <a:ext cx="7696200" cy="1092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altLang="en-US" sz="6500" i="1">
                <a:solidFill>
                  <a:srgbClr val="004B8D"/>
                </a:solidFill>
                <a:latin typeface="Adobe Garamond Pro" pitchFamily="18" charset="0"/>
              </a:rPr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D0AAA-B604-4857-B3CB-8CD0427224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3505200"/>
            <a:ext cx="7772400" cy="644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lnSpc>
                <a:spcPct val="112000"/>
              </a:lnSpc>
              <a:buFont typeface="Arial"/>
              <a:buNone/>
              <a:defRPr/>
            </a:pPr>
            <a:r>
              <a:rPr lang="en-US" altLang="en-US" sz="1600">
                <a:latin typeface="Trebuchet MS" pitchFamily="34" charset="0"/>
                <a:cs typeface="Arial"/>
              </a:rPr>
              <a:t>To ask a question from your touchtone phone, press *# ("star" "pound"). </a:t>
            </a:r>
          </a:p>
          <a:p>
            <a:pPr eaLnBrk="1" hangingPunct="1">
              <a:lnSpc>
                <a:spcPct val="112000"/>
              </a:lnSpc>
              <a:buFont typeface="Arial"/>
              <a:buNone/>
              <a:defRPr/>
            </a:pPr>
            <a:r>
              <a:rPr lang="en-US" altLang="en-US" sz="1600">
                <a:latin typeface="Trebuchet MS" pitchFamily="34" charset="0"/>
                <a:cs typeface="Arial"/>
              </a:rPr>
              <a:t>To exit the queue, press *# ("star" "pound") again.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4224528"/>
            <a:ext cx="7772400" cy="1719072"/>
          </a:xfrm>
        </p:spPr>
        <p:txBody>
          <a:bodyPr tIns="91440" bIns="91440"/>
          <a:lstStyle>
            <a:lvl1pPr marL="0" marR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DACD10-672E-43DF-B702-4BFD10CB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99D1-F3D4-48F1-BEE4-579966786E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9835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591342-81FC-4165-B3F3-2428ABD8FABB}"/>
              </a:ext>
            </a:extLst>
          </p:cNvPr>
          <p:cNvCxnSpPr/>
          <p:nvPr userDrawn="1"/>
        </p:nvCxnSpPr>
        <p:spPr>
          <a:xfrm>
            <a:off x="685800" y="1600200"/>
            <a:ext cx="77724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6858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spcAft>
                <a:spcPts val="400"/>
              </a:spcAft>
              <a:buFont typeface="Arial" panose="020B0604020202020204" pitchFamily="34" charset="0"/>
              <a:buChar char="•"/>
              <a:defRPr sz="1500"/>
            </a:lvl1pPr>
            <a:lvl2pPr marL="857250" indent="-400050">
              <a:spcAft>
                <a:spcPts val="400"/>
              </a:spcAft>
              <a:buFont typeface="Trebuchet MS" pitchFamily="34" charset="0"/>
              <a:buChar char="―"/>
              <a:defRPr sz="1500"/>
            </a:lvl2pPr>
            <a:lvl3pPr marL="1314450" indent="-400050">
              <a:spcAft>
                <a:spcPts val="400"/>
              </a:spcAft>
              <a:buFont typeface="Trebuchet MS" pitchFamily="34" charset="0"/>
              <a:buChar char="―"/>
              <a:defRPr/>
            </a:lvl3pPr>
            <a:lvl4pPr marL="1771650" indent="-400050">
              <a:spcAft>
                <a:spcPts val="400"/>
              </a:spcAft>
              <a:buFont typeface="Trebuchet MS" pitchFamily="34" charset="0"/>
              <a:buChar char="―"/>
              <a:defRPr/>
            </a:lvl4pPr>
            <a:lvl5pPr marL="2228850" indent="-400050">
              <a:spcAft>
                <a:spcPts val="400"/>
              </a:spcAft>
              <a:buFont typeface="Trebuchet MS" pitchFamily="34" charset="0"/>
              <a:buChar char="―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B11143-6DF7-4318-966B-726E1F4C4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BFBDF9-E042-4044-9F37-012880FD7CB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422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Paragrap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2474B2-3BB6-4A23-A7EE-804EF326E6E7}"/>
              </a:ext>
            </a:extLst>
          </p:cNvPr>
          <p:cNvCxnSpPr/>
          <p:nvPr userDrawn="1"/>
        </p:nvCxnSpPr>
        <p:spPr>
          <a:xfrm>
            <a:off x="685800" y="1600200"/>
            <a:ext cx="77724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6858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ct val="0"/>
              </a:spcAft>
              <a:buFont typeface="Arial" panose="020B0604020202020204" pitchFamily="34" charset="0"/>
              <a:buNone/>
              <a:defRPr sz="1500"/>
            </a:lvl1pPr>
            <a:lvl2pPr marL="857250" indent="-400050">
              <a:spcAft>
                <a:spcPts val="400"/>
              </a:spcAft>
              <a:buFont typeface="Arial" panose="020B0604020202020204" pitchFamily="34" charset="0"/>
              <a:buChar char="•"/>
              <a:defRPr sz="1500"/>
            </a:lvl2pPr>
            <a:lvl3pPr marL="1314450" indent="-400050">
              <a:spcAft>
                <a:spcPts val="400"/>
              </a:spcAft>
              <a:buFont typeface="Trebuchet MS" pitchFamily="34" charset="0"/>
              <a:buChar char="―"/>
              <a:defRPr/>
            </a:lvl3pPr>
            <a:lvl4pPr marL="1771650" indent="-400050">
              <a:spcAft>
                <a:spcPts val="400"/>
              </a:spcAft>
              <a:buFont typeface="Trebuchet MS" pitchFamily="34" charset="0"/>
              <a:buChar char="―"/>
              <a:defRPr/>
            </a:lvl4pPr>
            <a:lvl5pPr marL="2228850" indent="-400050">
              <a:spcAft>
                <a:spcPts val="400"/>
              </a:spcAft>
              <a:buFont typeface="Trebuchet MS" pitchFamily="34" charset="0"/>
              <a:buChar char="―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46FDB5-219C-4079-9F7B-0D21C2B2B3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879982-577E-41CA-9D9B-765407025B8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140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(Blank, Unlin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8710D3B-DCDB-4E28-A526-AAB863656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35DDBB-8C10-43E6-B8E9-487793ABB27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073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5C7E5C-4603-4264-88D2-0F0162C830AB}"/>
              </a:ext>
            </a:extLst>
          </p:cNvPr>
          <p:cNvCxnSpPr/>
          <p:nvPr userDrawn="1"/>
        </p:nvCxnSpPr>
        <p:spPr>
          <a:xfrm>
            <a:off x="685800" y="1600200"/>
            <a:ext cx="77724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5648"/>
            <a:ext cx="3749040" cy="395935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Trebuchet MS" pitchFamily="34" charset="0"/>
              <a:buChar char="―"/>
              <a:defRPr sz="1400"/>
            </a:lvl3pPr>
            <a:lvl4pPr>
              <a:buFont typeface="Trebuchet MS" pitchFamily="34" charset="0"/>
              <a:buChar char="―"/>
              <a:defRPr sz="1400"/>
            </a:lvl4pPr>
            <a:lvl5pPr>
              <a:buFont typeface="Trebuchet MS" pitchFamily="34" charset="0"/>
              <a:buChar char="―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709160" y="1752600"/>
            <a:ext cx="3749040" cy="395935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Trebuchet MS" pitchFamily="34" charset="0"/>
              <a:buChar char="―"/>
              <a:defRPr sz="1400"/>
            </a:lvl3pPr>
            <a:lvl4pPr>
              <a:buFont typeface="Trebuchet MS" pitchFamily="34" charset="0"/>
              <a:buChar char="―"/>
              <a:defRPr sz="1400"/>
            </a:lvl4pPr>
            <a:lvl5pPr>
              <a:buFont typeface="Trebuchet MS" pitchFamily="34" charset="0"/>
              <a:buChar char="―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B39857-885F-4C85-B5AD-B4CEF78C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8AE35-C5D1-4E80-842C-96D8B50849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0996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(2 Column + Hea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230661-AC9A-4605-9D86-BE389525EB5A}"/>
              </a:ext>
            </a:extLst>
          </p:cNvPr>
          <p:cNvCxnSpPr/>
          <p:nvPr userDrawn="1"/>
        </p:nvCxnSpPr>
        <p:spPr>
          <a:xfrm>
            <a:off x="685800" y="1600200"/>
            <a:ext cx="77724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3811588" cy="655320"/>
          </a:xfrm>
        </p:spPr>
        <p:txBody>
          <a:bodyPr tIns="45720" anchor="ctr">
            <a:noAutofit/>
          </a:bodyPr>
          <a:lstStyle>
            <a:lvl1pPr marL="0" indent="0" algn="ctr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255520"/>
            <a:ext cx="3811588" cy="3840480"/>
          </a:xfrm>
        </p:spPr>
        <p:txBody>
          <a:bodyPr tIns="91440">
            <a:normAutofit/>
          </a:bodyPr>
          <a:lstStyle>
            <a:lvl1pPr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Trebuchet MS" pitchFamily="34" charset="0"/>
              <a:buChar char="―"/>
              <a:defRPr sz="1400"/>
            </a:lvl3pPr>
            <a:lvl4pPr>
              <a:buFont typeface="Trebuchet MS" pitchFamily="34" charset="0"/>
              <a:buChar char="―"/>
              <a:defRPr sz="1400"/>
            </a:lvl4pPr>
            <a:lvl5pPr>
              <a:buFont typeface="Trebuchet MS" pitchFamily="34" charset="0"/>
              <a:buChar char="―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3813175" cy="655320"/>
          </a:xfrm>
        </p:spPr>
        <p:txBody>
          <a:bodyPr tIns="45720" anchor="ctr">
            <a:noAutofit/>
          </a:bodyPr>
          <a:lstStyle>
            <a:lvl1pPr marL="0" indent="0" algn="ctr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5520"/>
            <a:ext cx="3813175" cy="3840480"/>
          </a:xfrm>
        </p:spPr>
        <p:txBody>
          <a:bodyPr tIns="91440">
            <a:normAutofit/>
          </a:bodyPr>
          <a:lstStyle>
            <a:lvl1pPr>
              <a:defRPr sz="1500"/>
            </a:lvl1pPr>
            <a:lvl2pPr>
              <a:buFont typeface="Arial" panose="020B0604020202020204" pitchFamily="34" charset="0"/>
              <a:buChar char="•"/>
              <a:defRPr sz="1500"/>
            </a:lvl2pPr>
            <a:lvl3pPr>
              <a:buFont typeface="Trebuchet MS" pitchFamily="34" charset="0"/>
              <a:buChar char="―"/>
              <a:defRPr sz="1400"/>
            </a:lvl3pPr>
            <a:lvl4pPr>
              <a:buFont typeface="Trebuchet MS" pitchFamily="34" charset="0"/>
              <a:buChar char="―"/>
              <a:defRPr sz="1400"/>
            </a:lvl4pPr>
            <a:lvl5pPr>
              <a:buFont typeface="Trebuchet MS" pitchFamily="34" charset="0"/>
              <a:buChar char="―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2E93579-19E3-4A02-A9E6-66CC55DE5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0818BA-CD7F-4FEE-9E9D-285696B9BD9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935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C78453-9453-47BF-A2E8-B9AFDD2BED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6FBD1C-35F3-42B4-81C7-FC6329E9AC1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188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DD019FD-B351-4103-BDD1-F153F3D081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67B39A-63BE-4154-99AD-4870695D93BE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1551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A04670-A305-4013-B7BD-4D501E4BBC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260600"/>
            <a:ext cx="7696200" cy="1092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altLang="en-US" sz="6500" i="1">
                <a:solidFill>
                  <a:srgbClr val="004B8D"/>
                </a:solidFill>
                <a:latin typeface="Adobe Garamond Pro" pitchFamily="18" charset="0"/>
              </a:rPr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F0241-B3A5-414E-9113-95D6B1E16E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3505200"/>
            <a:ext cx="7772400" cy="622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lnSpc>
                <a:spcPct val="112000"/>
              </a:lnSpc>
              <a:buFont typeface="Arial"/>
              <a:buNone/>
              <a:defRPr/>
            </a:pPr>
            <a:r>
              <a:rPr lang="en-US" altLang="en-US" sz="1600">
                <a:solidFill>
                  <a:srgbClr val="414042"/>
                </a:solidFill>
                <a:latin typeface="Trebuchet MS" pitchFamily="34" charset="0"/>
                <a:cs typeface="Arial"/>
              </a:rPr>
              <a:t>To ask a question from your touchtone phone, press *1. </a:t>
            </a:r>
          </a:p>
          <a:p>
            <a:pPr eaLnBrk="1" hangingPunct="1">
              <a:lnSpc>
                <a:spcPct val="112000"/>
              </a:lnSpc>
              <a:buFont typeface="Arial"/>
              <a:buNone/>
              <a:defRPr/>
            </a:pPr>
            <a:r>
              <a:rPr lang="en-US" altLang="en-US" sz="1600">
                <a:solidFill>
                  <a:srgbClr val="414042"/>
                </a:solidFill>
                <a:latin typeface="Trebuchet MS" pitchFamily="34" charset="0"/>
                <a:cs typeface="Arial"/>
              </a:rPr>
              <a:t>To exit the queue, press *1 again. </a:t>
            </a:r>
            <a:endParaRPr lang="en-US" altLang="en-US" sz="1600">
              <a:solidFill>
                <a:srgbClr val="414042"/>
              </a:solidFill>
              <a:latin typeface="Trebuchet MS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4224528"/>
            <a:ext cx="7772400" cy="1719072"/>
          </a:xfrm>
        </p:spPr>
        <p:txBody>
          <a:bodyPr tIns="91440" bIns="91440"/>
          <a:lstStyle>
            <a:lvl1pPr marL="0" marR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3EF689-B912-4B80-83B6-110C53AC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36B31-5359-4DB7-9C11-4038B642768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6405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C1063-0DEE-413E-B9AE-A0FBB54EDE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260600"/>
            <a:ext cx="7696200" cy="1092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altLang="en-US" sz="6500" i="1">
                <a:solidFill>
                  <a:srgbClr val="004B8D"/>
                </a:solidFill>
                <a:latin typeface="Adobe Garamond Pro" pitchFamily="18" charset="0"/>
              </a:rPr>
              <a:t>Thanks.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56B41-D122-42F9-AB2D-CCAFFB0E8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4876800"/>
            <a:ext cx="7772400" cy="73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Font typeface="Arial"/>
              <a:buNone/>
              <a:defRPr/>
            </a:pPr>
            <a:r>
              <a:rPr lang="en-US" altLang="en-US" sz="1400">
                <a:solidFill>
                  <a:srgbClr val="414042"/>
                </a:solidFill>
                <a:latin typeface="Trebuchet MS" pitchFamily="34" charset="0"/>
                <a:cs typeface="Arial"/>
              </a:rPr>
              <a:t>Strafford Publications, Inc.</a:t>
            </a:r>
          </a:p>
          <a:p>
            <a:pPr eaLnBrk="1" hangingPunct="1">
              <a:buFont typeface="Arial"/>
              <a:buNone/>
              <a:defRPr/>
            </a:pPr>
            <a:r>
              <a:rPr lang="en-US" altLang="en-US" sz="1400">
                <a:solidFill>
                  <a:srgbClr val="414042"/>
                </a:solidFill>
                <a:latin typeface="Trebuchet MS" pitchFamily="34" charset="0"/>
                <a:cs typeface="Arial"/>
              </a:rPr>
              <a:t>1-800-926-7926</a:t>
            </a:r>
          </a:p>
          <a:p>
            <a:pPr eaLnBrk="1" hangingPunct="1">
              <a:buFont typeface="Arial"/>
              <a:buNone/>
              <a:defRPr/>
            </a:pPr>
            <a:r>
              <a:rPr lang="en-US" altLang="en-US" sz="1400">
                <a:solidFill>
                  <a:srgbClr val="414042"/>
                </a:solidFill>
                <a:latin typeface="Trebuchet MS" pitchFamily="34" charset="0"/>
                <a:cs typeface="Arial"/>
                <a:hlinkClick r:id="rId2"/>
              </a:rPr>
              <a:t>www.straffordpub.com</a:t>
            </a:r>
            <a:endParaRPr lang="en-US" altLang="en-US" sz="1400">
              <a:solidFill>
                <a:srgbClr val="414042"/>
              </a:solidFill>
              <a:latin typeface="Trebuchet MS" pitchFamily="34" charset="0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3502152"/>
            <a:ext cx="7772400" cy="1146048"/>
          </a:xfrm>
        </p:spPr>
        <p:txBody>
          <a:bodyPr tIns="45720"/>
          <a:lstStyle>
            <a:lvl1pPr marL="0" indent="0"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1300" b="0" i="0" kern="1200" baseline="0" smtClean="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 sz="1300" b="0" i="0"/>
            </a:lvl2pPr>
            <a:lvl3pPr marL="0" indent="0">
              <a:buNone/>
              <a:defRPr sz="1600" b="0" i="0" baseline="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DE2FDB-77F0-4F37-8B66-CFE2E47AE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44B3B1-9A6E-4D21-B843-B292BFFBA91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244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F095-7221-45A7-941F-22F3F907F7E1}"/>
              </a:ext>
            </a:extLst>
          </p:cNvPr>
          <p:cNvSpPr txBox="1"/>
          <p:nvPr userDrawn="1"/>
        </p:nvSpPr>
        <p:spPr bwMode="auto">
          <a:xfrm>
            <a:off x="304800" y="2438400"/>
            <a:ext cx="4343400" cy="99060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r">
              <a:defRPr/>
            </a:pPr>
            <a:r>
              <a:rPr lang="en-US" altLang="en-US" sz="3500" i="1">
                <a:solidFill>
                  <a:srgbClr val="004B8D"/>
                </a:solidFill>
                <a:latin typeface="Adobe Garamond Pro" pitchFamily="18" charset="0"/>
              </a:rPr>
              <a:t>Tell us how we did!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6E1E038B-0A61-4980-8A78-6E127D1D4EA6}"/>
              </a:ext>
            </a:extLst>
          </p:cNvPr>
          <p:cNvGrpSpPr/>
          <p:nvPr userDrawn="1"/>
        </p:nvGrpSpPr>
        <p:grpSpPr>
          <a:xfrm>
            <a:off x="5029200" y="1247775"/>
            <a:ext cx="3352800" cy="3476625"/>
            <a:chOff x="4572000" y="1248203"/>
            <a:chExt cx="3352800" cy="3476197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F7D8BA5E-B64B-4E65-8F3C-CFE9CCA591E6}"/>
                </a:ext>
              </a:extLst>
            </p:cNvPr>
            <p:cNvSpPr/>
            <p:nvPr userDrawn="1"/>
          </p:nvSpPr>
          <p:spPr>
            <a:xfrm>
              <a:off x="4572000" y="1248203"/>
              <a:ext cx="381000" cy="3476197"/>
            </a:xfrm>
            <a:prstGeom prst="leftBrace">
              <a:avLst>
                <a:gd name="adj1" fmla="val 492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004B8D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5A60ED-1936-419B-AE98-258728433CF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257800" y="1916459"/>
              <a:ext cx="2667000" cy="212222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/>
                <a:buNone/>
                <a:defRPr/>
              </a:pPr>
              <a:r>
                <a:rPr lang="en-US" altLang="en-US" sz="1600">
                  <a:solidFill>
                    <a:srgbClr val="414042"/>
                  </a:solidFill>
                  <a:latin typeface="Trebuchet MS" pitchFamily="34" charset="0"/>
                  <a:cs typeface="Arial"/>
                </a:rPr>
                <a:t>Please complete a brief survey of this program.</a:t>
              </a:r>
            </a:p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/>
                <a:buNone/>
                <a:defRPr/>
              </a:pPr>
              <a:endParaRPr lang="en-US" altLang="en-US" sz="1600">
                <a:solidFill>
                  <a:srgbClr val="414042"/>
                </a:solidFill>
                <a:latin typeface="Trebuchet MS" pitchFamily="34" charset="0"/>
                <a:cs typeface="Arial"/>
              </a:endParaRPr>
            </a:p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/>
                <a:buNone/>
                <a:defRPr/>
              </a:pPr>
              <a:r>
                <a:rPr lang="en-US" altLang="en-US" sz="1600">
                  <a:solidFill>
                    <a:srgbClr val="414042"/>
                  </a:solidFill>
                  <a:latin typeface="Trebuchet MS" pitchFamily="34" charset="0"/>
                  <a:cs typeface="Arial"/>
                </a:rPr>
                <a:t>Look for our 'Thank You' email (which you should receive shortly) for details and the survey link!</a:t>
              </a:r>
              <a:endParaRPr lang="en-US" altLang="en-US" sz="2000">
                <a:solidFill>
                  <a:srgbClr val="414042"/>
                </a:solidFill>
              </a:endParaRPr>
            </a:p>
          </p:txBody>
        </p:sp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3B04E39-049A-41D1-8732-E97AA0E48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9D5FF1-4BF5-4625-B186-F13DC69069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816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5A2C74-88A1-44D7-A4C3-ACB4384FC5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260600"/>
            <a:ext cx="7696200" cy="1092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altLang="en-US" sz="6500" i="1">
                <a:solidFill>
                  <a:srgbClr val="004B8D"/>
                </a:solidFill>
                <a:latin typeface="Adobe Garamond Pro" pitchFamily="18" charset="0"/>
              </a:rPr>
              <a:t>Thanks.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DF780-CDF0-471F-821F-88E6120C2E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4876800"/>
            <a:ext cx="7772400" cy="73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Font typeface="Arial"/>
              <a:buNone/>
              <a:defRPr/>
            </a:pPr>
            <a:r>
              <a:rPr lang="en-US" altLang="en-US" sz="1400">
                <a:latin typeface="Trebuchet MS" pitchFamily="34" charset="0"/>
                <a:cs typeface="Arial"/>
              </a:rPr>
              <a:t>Strafford Publications, Inc.</a:t>
            </a:r>
          </a:p>
          <a:p>
            <a:pPr eaLnBrk="1" hangingPunct="1">
              <a:buFont typeface="Arial"/>
              <a:buNone/>
              <a:defRPr/>
            </a:pPr>
            <a:r>
              <a:rPr lang="en-US" altLang="en-US" sz="1400">
                <a:latin typeface="Trebuchet MS" pitchFamily="34" charset="0"/>
                <a:cs typeface="Arial"/>
              </a:rPr>
              <a:t>1-800-926-7926</a:t>
            </a:r>
          </a:p>
          <a:p>
            <a:pPr eaLnBrk="1" hangingPunct="1">
              <a:buFont typeface="Arial"/>
              <a:buNone/>
              <a:defRPr/>
            </a:pPr>
            <a:r>
              <a:rPr lang="en-US" altLang="en-US" sz="1400">
                <a:latin typeface="Trebuchet MS" pitchFamily="34" charset="0"/>
                <a:cs typeface="Arial"/>
                <a:hlinkClick r:id="rId2"/>
              </a:rPr>
              <a:t>www.straffordpub.com</a:t>
            </a:r>
            <a:endParaRPr lang="en-US" altLang="en-US" sz="1400">
              <a:latin typeface="Trebuchet MS" pitchFamily="34" charset="0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3502152"/>
            <a:ext cx="7772400" cy="1146048"/>
          </a:xfrm>
        </p:spPr>
        <p:txBody>
          <a:bodyPr tIns="45720"/>
          <a:lstStyle>
            <a:lvl1pPr marL="0" indent="0"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1300" b="0" i="0" kern="1200" baseline="0" smtClean="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 sz="1300" b="0" i="0"/>
            </a:lvl2pPr>
            <a:lvl3pPr marL="0" indent="0">
              <a:buNone/>
              <a:defRPr sz="1600" b="0" i="0" baseline="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A39D88-8819-483D-9CD4-9562982C7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D2A5B7-F0EF-4767-956D-D3CF4F25591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46919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 (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5648"/>
            <a:ext cx="7772400" cy="1600200"/>
          </a:xfrm>
        </p:spPr>
        <p:txBody>
          <a:bodyPr>
            <a:noAutofit/>
          </a:bodyPr>
          <a:lstStyle>
            <a:lvl1pPr>
              <a:defRPr sz="6500" i="1" baseline="0">
                <a:latin typeface="Adobe Garamond Pro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3502152"/>
            <a:ext cx="7772400" cy="2441448"/>
          </a:xfrm>
        </p:spPr>
        <p:txBody>
          <a:bodyPr tIns="45720"/>
          <a:lstStyle>
            <a:lvl1pPr marL="0" indent="0" algn="l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600" b="0" i="0" kern="1200" baseline="0" smtClean="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12000"/>
              </a:lnSpc>
              <a:buNone/>
              <a:defRPr sz="1600" b="0" i="0"/>
            </a:lvl2pPr>
            <a:lvl3pPr marL="0" indent="0">
              <a:buNone/>
              <a:defRPr sz="1200" b="0" i="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A62C02-0E55-4E6C-B2F9-262686B96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fld id="{93EED0D4-E267-4B42-9354-7744E31B7896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9051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usekeeping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11F17B-7A24-46D6-8EE9-B0CB88FCCA22}"/>
              </a:ext>
            </a:extLst>
          </p:cNvPr>
          <p:cNvCxnSpPr/>
          <p:nvPr userDrawn="1"/>
        </p:nvCxnSpPr>
        <p:spPr>
          <a:xfrm>
            <a:off x="685800" y="1600200"/>
            <a:ext cx="77724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7552"/>
            <a:ext cx="7772400" cy="457200"/>
          </a:xfrm>
        </p:spPr>
        <p:txBody>
          <a:bodyPr>
            <a:normAutofit/>
          </a:bodyPr>
          <a:lstStyle>
            <a:lvl1pPr>
              <a:defRPr sz="2200" i="1">
                <a:solidFill>
                  <a:schemeClr val="bg1">
                    <a:lumMod val="50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500"/>
            </a:lvl1pPr>
            <a:lvl2pPr marL="347472" indent="-347472">
              <a:buFont typeface="Arial" panose="020B0604020202020204" pitchFamily="34" charset="0"/>
              <a:buChar char="•"/>
              <a:defRPr lang="en-US" smtClean="0"/>
            </a:lvl2pPr>
            <a:lvl3pPr>
              <a:buFont typeface="Trebuchet MS" pitchFamily="34" charset="0"/>
              <a:buChar char="―"/>
              <a:defRPr/>
            </a:lvl3pPr>
            <a:lvl4pPr>
              <a:buFont typeface="Trebuchet MS" pitchFamily="34" charset="0"/>
              <a:buChar char="―"/>
              <a:defRPr/>
            </a:lvl4pPr>
            <a:lvl5pPr>
              <a:buFont typeface="Trebuchet MS" pitchFamily="34" charset="0"/>
              <a:buChar char="―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C1CD97-7C96-4FD8-A99C-232B8B4CC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EC8AA-89A1-4653-9643-A2C1B09F2A8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7936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5255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E36F73-C228-4A50-8304-DC9FC35558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260600"/>
            <a:ext cx="7696200" cy="1092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altLang="en-US" sz="6500" i="1">
                <a:solidFill>
                  <a:srgbClr val="004B8D"/>
                </a:solidFill>
                <a:latin typeface="Adobe Garamond Pro" pitchFamily="18" charset="0"/>
              </a:rPr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5B19F-0F87-4694-8516-5883FE8947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3505200"/>
            <a:ext cx="7772400" cy="622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lnSpc>
                <a:spcPct val="112000"/>
              </a:lnSpc>
              <a:buFont typeface="Arial"/>
              <a:buNone/>
              <a:defRPr/>
            </a:pPr>
            <a:r>
              <a:rPr lang="en-US" altLang="en-US" sz="1600">
                <a:solidFill>
                  <a:srgbClr val="414042"/>
                </a:solidFill>
                <a:latin typeface="Trebuchet MS" pitchFamily="34" charset="0"/>
                <a:cs typeface="Arial"/>
              </a:rPr>
              <a:t>To ask a question from your touchtone phone, press *1. </a:t>
            </a:r>
          </a:p>
          <a:p>
            <a:pPr eaLnBrk="1" hangingPunct="1">
              <a:lnSpc>
                <a:spcPct val="112000"/>
              </a:lnSpc>
              <a:buFont typeface="Arial"/>
              <a:buNone/>
              <a:defRPr/>
            </a:pPr>
            <a:r>
              <a:rPr lang="en-US" altLang="en-US" sz="1600">
                <a:solidFill>
                  <a:srgbClr val="414042"/>
                </a:solidFill>
                <a:latin typeface="Trebuchet MS" pitchFamily="34" charset="0"/>
                <a:cs typeface="Arial"/>
              </a:rPr>
              <a:t>To exit the queue, press *1 again. </a:t>
            </a:r>
            <a:endParaRPr lang="en-US" altLang="en-US" sz="1600">
              <a:solidFill>
                <a:srgbClr val="414042"/>
              </a:solidFill>
              <a:latin typeface="Trebuchet MS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4224528"/>
            <a:ext cx="7772400" cy="1719072"/>
          </a:xfrm>
        </p:spPr>
        <p:txBody>
          <a:bodyPr tIns="91440" bIns="91440"/>
          <a:lstStyle>
            <a:lvl1pPr marL="0" marR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5D6DD5-6790-4494-8251-14DFFACE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AA45E-321C-4413-9437-D463FF1D814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271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7D55AA-592B-4161-B021-6D3F40577A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260600"/>
            <a:ext cx="7696200" cy="1092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altLang="en-US" sz="6500" i="1">
                <a:solidFill>
                  <a:srgbClr val="004B8D"/>
                </a:solidFill>
                <a:latin typeface="Adobe Garamond Pro" pitchFamily="18" charset="0"/>
              </a:rPr>
              <a:t>Thanks.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EFB7C-E033-4179-829C-3A8C8C4F4B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4876800"/>
            <a:ext cx="7772400" cy="73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Font typeface="Arial"/>
              <a:buNone/>
              <a:defRPr/>
            </a:pPr>
            <a:r>
              <a:rPr lang="en-US" altLang="en-US" sz="1400">
                <a:solidFill>
                  <a:srgbClr val="414042"/>
                </a:solidFill>
                <a:latin typeface="Trebuchet MS" pitchFamily="34" charset="0"/>
                <a:cs typeface="Arial"/>
              </a:rPr>
              <a:t>Strafford Publications, Inc.</a:t>
            </a:r>
          </a:p>
          <a:p>
            <a:pPr eaLnBrk="1" hangingPunct="1">
              <a:buFont typeface="Arial"/>
              <a:buNone/>
              <a:defRPr/>
            </a:pPr>
            <a:r>
              <a:rPr lang="en-US" altLang="en-US" sz="1400">
                <a:solidFill>
                  <a:srgbClr val="414042"/>
                </a:solidFill>
                <a:latin typeface="Trebuchet MS" pitchFamily="34" charset="0"/>
                <a:cs typeface="Arial"/>
              </a:rPr>
              <a:t>1-800-926-7926</a:t>
            </a:r>
          </a:p>
          <a:p>
            <a:pPr eaLnBrk="1" hangingPunct="1">
              <a:buFont typeface="Arial"/>
              <a:buNone/>
              <a:defRPr/>
            </a:pPr>
            <a:r>
              <a:rPr lang="en-US" altLang="en-US" sz="1400">
                <a:solidFill>
                  <a:srgbClr val="414042"/>
                </a:solidFill>
                <a:latin typeface="Trebuchet MS" pitchFamily="34" charset="0"/>
                <a:cs typeface="Arial"/>
                <a:hlinkClick r:id="rId2"/>
              </a:rPr>
              <a:t>www.straffordpub.com</a:t>
            </a:r>
            <a:endParaRPr lang="en-US" altLang="en-US" sz="1400">
              <a:solidFill>
                <a:srgbClr val="414042"/>
              </a:solidFill>
              <a:latin typeface="Trebuchet MS" pitchFamily="34" charset="0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3502152"/>
            <a:ext cx="7772400" cy="1146048"/>
          </a:xfrm>
        </p:spPr>
        <p:txBody>
          <a:bodyPr tIns="45720"/>
          <a:lstStyle>
            <a:lvl1pPr marL="0" indent="0"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1300" b="0" i="0" kern="1200" baseline="0" smtClean="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 sz="1300" b="0" i="0"/>
            </a:lvl2pPr>
            <a:lvl3pPr marL="0" indent="0">
              <a:buNone/>
              <a:defRPr sz="1600" b="0" i="0" baseline="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27A131-908C-4EA1-AA86-281625172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0EECEE-39BD-4379-93D6-521BCD65903E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90088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1549-599D-4D5A-8D9E-D8F8AE22D919}"/>
              </a:ext>
            </a:extLst>
          </p:cNvPr>
          <p:cNvSpPr txBox="1"/>
          <p:nvPr userDrawn="1"/>
        </p:nvSpPr>
        <p:spPr bwMode="auto">
          <a:xfrm>
            <a:off x="304800" y="2438400"/>
            <a:ext cx="4343400" cy="99060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r">
              <a:defRPr/>
            </a:pPr>
            <a:r>
              <a:rPr lang="en-US" altLang="en-US" sz="3500" i="1">
                <a:solidFill>
                  <a:srgbClr val="004B8D"/>
                </a:solidFill>
                <a:latin typeface="Adobe Garamond Pro" pitchFamily="18" charset="0"/>
              </a:rPr>
              <a:t>Tell us how we did!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54030A91-D40B-476E-938A-E086541D81F9}"/>
              </a:ext>
            </a:extLst>
          </p:cNvPr>
          <p:cNvGrpSpPr/>
          <p:nvPr userDrawn="1"/>
        </p:nvGrpSpPr>
        <p:grpSpPr>
          <a:xfrm>
            <a:off x="5029200" y="1247775"/>
            <a:ext cx="3352800" cy="3476625"/>
            <a:chOff x="4572000" y="1248203"/>
            <a:chExt cx="3352800" cy="3476197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C923D123-7534-417E-B0EA-807617EF61B8}"/>
                </a:ext>
              </a:extLst>
            </p:cNvPr>
            <p:cNvSpPr/>
            <p:nvPr userDrawn="1"/>
          </p:nvSpPr>
          <p:spPr>
            <a:xfrm>
              <a:off x="4572000" y="1248203"/>
              <a:ext cx="381000" cy="3476197"/>
            </a:xfrm>
            <a:prstGeom prst="leftBrace">
              <a:avLst>
                <a:gd name="adj1" fmla="val 492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004B8D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F1E316-BB77-4EF5-B55F-6185B8BCD04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257800" y="2114871"/>
              <a:ext cx="2667000" cy="1725401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/>
                <a:buNone/>
                <a:defRPr/>
              </a:pPr>
              <a:r>
                <a:rPr lang="en-US" altLang="en-US" sz="1600">
                  <a:solidFill>
                    <a:srgbClr val="414042"/>
                  </a:solidFill>
                  <a:latin typeface="Trebuchet MS" pitchFamily="34" charset="0"/>
                  <a:cs typeface="Arial"/>
                </a:rPr>
                <a:t>Look for our 'Thank You' email (which you should receive within 24 hours) for details and a link to the program survey and attendance attestation.</a:t>
              </a:r>
              <a:endParaRPr lang="en-US" altLang="en-US" sz="2000">
                <a:solidFill>
                  <a:srgbClr val="414042"/>
                </a:solidFill>
              </a:endParaRPr>
            </a:p>
          </p:txBody>
        </p:sp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7232BD4-A1CC-49B8-9294-1184F7823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330A4A-4B6F-4220-A14C-1F6265B61B9E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14120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 (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5648"/>
            <a:ext cx="7772400" cy="1600200"/>
          </a:xfrm>
        </p:spPr>
        <p:txBody>
          <a:bodyPr>
            <a:noAutofit/>
          </a:bodyPr>
          <a:lstStyle>
            <a:lvl1pPr>
              <a:defRPr sz="6500" i="1" baseline="0">
                <a:latin typeface="Adobe Garamond Pro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3502152"/>
            <a:ext cx="7772400" cy="2441448"/>
          </a:xfrm>
        </p:spPr>
        <p:txBody>
          <a:bodyPr tIns="45720"/>
          <a:lstStyle>
            <a:lvl1pPr marL="0" indent="0" algn="l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600" b="0" i="0" kern="1200" baseline="0" smtClean="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12000"/>
              </a:lnSpc>
              <a:buNone/>
              <a:defRPr sz="1600" b="0" i="0"/>
            </a:lvl2pPr>
            <a:lvl3pPr marL="0" indent="0">
              <a:buNone/>
              <a:defRPr sz="1200" b="0" i="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A34816-0A66-4C85-9F9E-0DC87775F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fld id="{2844E073-2197-4674-837D-4BF56A8D25DE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34882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usekeeping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CB0C7A-6F91-46D9-9038-CA12814524B3}"/>
              </a:ext>
            </a:extLst>
          </p:cNvPr>
          <p:cNvCxnSpPr/>
          <p:nvPr userDrawn="1"/>
        </p:nvCxnSpPr>
        <p:spPr>
          <a:xfrm>
            <a:off x="685800" y="1600200"/>
            <a:ext cx="77724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7552"/>
            <a:ext cx="7772400" cy="457200"/>
          </a:xfrm>
        </p:spPr>
        <p:txBody>
          <a:bodyPr>
            <a:normAutofit/>
          </a:bodyPr>
          <a:lstStyle>
            <a:lvl1pPr>
              <a:defRPr sz="2200" i="1">
                <a:solidFill>
                  <a:schemeClr val="bg1">
                    <a:lumMod val="50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500"/>
            </a:lvl1pPr>
            <a:lvl2pPr marL="347472" indent="-347472">
              <a:buFont typeface="Arial" panose="020B0604020202020204" pitchFamily="34" charset="0"/>
              <a:buChar char="•"/>
              <a:defRPr lang="en-US" smtClean="0"/>
            </a:lvl2pPr>
            <a:lvl3pPr>
              <a:buFont typeface="Trebuchet MS" pitchFamily="34" charset="0"/>
              <a:buChar char="―"/>
              <a:defRPr/>
            </a:lvl3pPr>
            <a:lvl4pPr>
              <a:buFont typeface="Trebuchet MS" pitchFamily="34" charset="0"/>
              <a:buChar char="―"/>
              <a:defRPr/>
            </a:lvl4pPr>
            <a:lvl5pPr>
              <a:buFont typeface="Trebuchet MS" pitchFamily="34" charset="0"/>
              <a:buChar char="―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A4F2CC-F87E-47D6-9336-282F49FAC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687671-FD67-4B74-ABAA-422124C30C8B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51114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034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D8E979-9273-4326-8813-A98470DF13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260600"/>
            <a:ext cx="7696200" cy="1092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6500" i="1">
                <a:solidFill>
                  <a:srgbClr val="004B8D"/>
                </a:solidFill>
                <a:latin typeface="Adobe Garamond Pro" pitchFamily="18" charset="0"/>
                <a:cs typeface="Arial"/>
              </a:rPr>
              <a:t>Q&amp;A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344F376-E0E7-4A90-9E0F-8C2787FDD1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3505200"/>
            <a:ext cx="7772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2000"/>
              </a:lnSpc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rgbClr val="414042"/>
                </a:solidFill>
                <a:latin typeface="Trebuchet MS" pitchFamily="34" charset="0"/>
                <a:cs typeface="Arial" panose="020B0604020202020204" pitchFamily="34" charset="0"/>
              </a:rPr>
              <a:t>To ask a question from your touchtone phone, press *1. </a:t>
            </a:r>
          </a:p>
          <a:p>
            <a:pPr eaLnBrk="1" hangingPunct="1">
              <a:lnSpc>
                <a:spcPct val="112000"/>
              </a:lnSpc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rgbClr val="414042"/>
                </a:solidFill>
                <a:latin typeface="Trebuchet MS" pitchFamily="34" charset="0"/>
                <a:cs typeface="Arial" panose="020B0604020202020204" pitchFamily="34" charset="0"/>
              </a:rPr>
              <a:t>To exit the queue, press *1 again.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4224528"/>
            <a:ext cx="7772400" cy="1719072"/>
          </a:xfrm>
        </p:spPr>
        <p:txBody>
          <a:bodyPr tIns="91440" bIns="91440"/>
          <a:lstStyle>
            <a:lvl1pPr marL="0" marR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1E0021-220A-4783-B90D-5A26633B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2D913-89FA-463F-B321-223DE7927C2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016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E291-8AB1-495F-87B3-1F1FCEFCDBAF}"/>
              </a:ext>
            </a:extLst>
          </p:cNvPr>
          <p:cNvSpPr txBox="1"/>
          <p:nvPr userDrawn="1"/>
        </p:nvSpPr>
        <p:spPr bwMode="auto">
          <a:xfrm>
            <a:off x="304800" y="2438400"/>
            <a:ext cx="4343400" cy="99060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r">
              <a:defRPr/>
            </a:pPr>
            <a:r>
              <a:rPr lang="en-US" altLang="en-US" sz="3500" i="1">
                <a:solidFill>
                  <a:srgbClr val="004B8D"/>
                </a:solidFill>
                <a:latin typeface="Adobe Garamond Pro" pitchFamily="18" charset="0"/>
              </a:rPr>
              <a:t>Tell us how we did!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B86BFD5B-B408-44D0-9B4C-8675677BFDC6}"/>
              </a:ext>
            </a:extLst>
          </p:cNvPr>
          <p:cNvGrpSpPr/>
          <p:nvPr userDrawn="1"/>
        </p:nvGrpSpPr>
        <p:grpSpPr>
          <a:xfrm>
            <a:off x="5029200" y="1238250"/>
            <a:ext cx="3352800" cy="3486150"/>
            <a:chOff x="4572000" y="1238679"/>
            <a:chExt cx="3352800" cy="3485721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99EF558C-2FFE-4882-8956-91B9F1FC8769}"/>
                </a:ext>
              </a:extLst>
            </p:cNvPr>
            <p:cNvSpPr/>
            <p:nvPr userDrawn="1"/>
          </p:nvSpPr>
          <p:spPr>
            <a:xfrm>
              <a:off x="4572000" y="1248203"/>
              <a:ext cx="381000" cy="3476197"/>
            </a:xfrm>
            <a:prstGeom prst="leftBrace">
              <a:avLst>
                <a:gd name="adj1" fmla="val 492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004B8D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CC0FF7-B144-4200-A8DA-53AD73A75017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257800" y="1238679"/>
              <a:ext cx="2667000" cy="3477785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/>
                <a:buNone/>
                <a:defRPr/>
              </a:pPr>
              <a:r>
                <a:rPr lang="en-US" altLang="en-US" sz="1600">
                  <a:solidFill>
                    <a:srgbClr val="414042"/>
                  </a:solidFill>
                  <a:latin typeface="Trebuchet MS" pitchFamily="34" charset="0"/>
                  <a:cs typeface="Arial"/>
                </a:rPr>
                <a:t>After you complete a brief survey of this program, we'll send you a </a:t>
              </a:r>
              <a:r>
                <a:rPr lang="en-US" altLang="en-US" sz="1600">
                  <a:solidFill>
                    <a:srgbClr val="004B8D"/>
                  </a:solidFill>
                  <a:latin typeface="Trebuchet MS" pitchFamily="34" charset="0"/>
                  <a:cs typeface="Arial"/>
                </a:rPr>
                <a:t>free $5 Starbucks Gift Card</a:t>
              </a:r>
              <a:r>
                <a:rPr lang="en-US" altLang="en-US" sz="1600">
                  <a:solidFill>
                    <a:srgbClr val="414042"/>
                  </a:solidFill>
                  <a:latin typeface="Trebuchet MS" pitchFamily="34" charset="0"/>
                  <a:cs typeface="Arial"/>
                </a:rPr>
                <a:t> and you'll get a </a:t>
              </a:r>
              <a:r>
                <a:rPr lang="en-US" altLang="en-US" sz="1600">
                  <a:solidFill>
                    <a:srgbClr val="004B8D"/>
                  </a:solidFill>
                  <a:latin typeface="Trebuchet MS" pitchFamily="34" charset="0"/>
                  <a:cs typeface="Arial"/>
                </a:rPr>
                <a:t>25% discount on an upcoming live webinar</a:t>
              </a:r>
              <a:r>
                <a:rPr lang="en-US" altLang="en-US" sz="1600">
                  <a:solidFill>
                    <a:srgbClr val="414042"/>
                  </a:solidFill>
                  <a:latin typeface="Trebuchet MS" pitchFamily="34" charset="0"/>
                  <a:cs typeface="Arial"/>
                </a:rPr>
                <a:t>.</a:t>
              </a:r>
            </a:p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/>
                <a:buNone/>
                <a:defRPr/>
              </a:pPr>
              <a:endParaRPr lang="en-US" altLang="en-US" sz="1600">
                <a:solidFill>
                  <a:srgbClr val="414042"/>
                </a:solidFill>
                <a:latin typeface="Trebuchet MS" pitchFamily="34" charset="0"/>
                <a:cs typeface="Arial"/>
              </a:endParaRPr>
            </a:p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/>
                <a:buNone/>
                <a:defRPr/>
              </a:pPr>
              <a:r>
                <a:rPr lang="en-US" altLang="en-US" sz="1600">
                  <a:solidFill>
                    <a:srgbClr val="414042"/>
                  </a:solidFill>
                  <a:latin typeface="Trebuchet MS" pitchFamily="34" charset="0"/>
                  <a:cs typeface="Arial"/>
                </a:rPr>
                <a:t>Look for our 'Thank You' email (which you should receive shortly) for details and the survey link!</a:t>
              </a:r>
              <a:endParaRPr lang="en-US" altLang="en-US" sz="2000"/>
            </a:p>
          </p:txBody>
        </p:sp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844407C-8721-452B-81A0-99B84C6B6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524A6A-8928-4744-BCA8-0823821D7FC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8470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16DED4-2E29-413B-9577-7DF164C392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260600"/>
            <a:ext cx="7696200" cy="1092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6500" i="1">
                <a:solidFill>
                  <a:srgbClr val="004B8D"/>
                </a:solidFill>
                <a:latin typeface="Adobe Garamond Pro" pitchFamily="18" charset="0"/>
                <a:cs typeface="Arial"/>
              </a:rPr>
              <a:t>Thanks.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B1187AF-1F80-48EB-81BC-8E872A6A7F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4876800"/>
            <a:ext cx="7772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rgbClr val="414042"/>
                </a:solidFill>
                <a:latin typeface="Trebuchet MS" pitchFamily="34" charset="0"/>
                <a:cs typeface="Arial" panose="020B0604020202020204" pitchFamily="34" charset="0"/>
              </a:rPr>
              <a:t>Strafford Publications, Inc.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rgbClr val="414042"/>
                </a:solidFill>
                <a:latin typeface="Trebuchet MS" pitchFamily="34" charset="0"/>
                <a:cs typeface="Arial" panose="020B0604020202020204" pitchFamily="34" charset="0"/>
              </a:rPr>
              <a:t>1-800-926-7926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rgbClr val="414042"/>
                </a:solidFill>
                <a:latin typeface="Trebuchet MS" pitchFamily="34" charset="0"/>
                <a:cs typeface="Arial" panose="020B0604020202020204" pitchFamily="34" charset="0"/>
                <a:hlinkClick r:id="rId2"/>
              </a:rPr>
              <a:t>www.straffordpub.com</a:t>
            </a:r>
            <a:endParaRPr lang="en-US" altLang="en-US" sz="1400">
              <a:solidFill>
                <a:srgbClr val="414042"/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3502152"/>
            <a:ext cx="7772400" cy="1146048"/>
          </a:xfrm>
        </p:spPr>
        <p:txBody>
          <a:bodyPr tIns="45720"/>
          <a:lstStyle>
            <a:lvl1pPr marL="0" indent="0"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1300" b="0" i="0" kern="1200" baseline="0" smtClean="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 sz="1300" b="0" i="0"/>
            </a:lvl2pPr>
            <a:lvl3pPr marL="0" indent="0">
              <a:buNone/>
              <a:defRPr sz="1600" b="0" i="0" baseline="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51BABE-668C-41D9-80AF-BF25AAA70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D6F2FF-62BC-457D-8A99-DB77A95374D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06068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889E-263B-4CA5-9A30-9577CF01B6D8}"/>
              </a:ext>
            </a:extLst>
          </p:cNvPr>
          <p:cNvSpPr txBox="1"/>
          <p:nvPr userDrawn="1"/>
        </p:nvSpPr>
        <p:spPr bwMode="auto">
          <a:xfrm>
            <a:off x="304800" y="2438400"/>
            <a:ext cx="4343400" cy="99060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r">
              <a:defRPr/>
            </a:pPr>
            <a:r>
              <a:rPr lang="en-US" sz="3500" i="1">
                <a:solidFill>
                  <a:srgbClr val="004B8D"/>
                </a:solidFill>
                <a:latin typeface="Adobe Garamond Pro" pitchFamily="18" charset="0"/>
                <a:cs typeface="Arial"/>
              </a:rPr>
              <a:t>Tell us how we did!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E05BD550-5B3B-4516-AF53-994A511A2987}"/>
              </a:ext>
            </a:extLst>
          </p:cNvPr>
          <p:cNvGrpSpPr/>
          <p:nvPr userDrawn="1"/>
        </p:nvGrpSpPr>
        <p:grpSpPr>
          <a:xfrm>
            <a:off x="5029200" y="1247775"/>
            <a:ext cx="3352800" cy="3476625"/>
            <a:chOff x="4572000" y="1248203"/>
            <a:chExt cx="3352800" cy="3476197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91AC8392-29CF-4058-8AFC-40B7C92B5E36}"/>
                </a:ext>
              </a:extLst>
            </p:cNvPr>
            <p:cNvSpPr/>
            <p:nvPr userDrawn="1"/>
          </p:nvSpPr>
          <p:spPr>
            <a:xfrm>
              <a:off x="4572000" y="1248203"/>
              <a:ext cx="381000" cy="3476197"/>
            </a:xfrm>
            <a:prstGeom prst="leftBrace">
              <a:avLst>
                <a:gd name="adj1" fmla="val 492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004B8D"/>
                </a:solidFill>
              </a:endParaRPr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F6E3A462-6032-4C14-8572-AA7B60B3FAB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257800" y="1916459"/>
              <a:ext cx="2667000" cy="212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 panose="020B0604020202020204" pitchFamily="34" charset="0"/>
                <a:buNone/>
              </a:pPr>
              <a:r>
                <a:rPr lang="en-US" altLang="en-US" sz="1600">
                  <a:solidFill>
                    <a:srgbClr val="414042"/>
                  </a:solidFill>
                  <a:latin typeface="Trebuchet MS" pitchFamily="34" charset="0"/>
                  <a:cs typeface="Arial" panose="020B0604020202020204" pitchFamily="34" charset="0"/>
                </a:rPr>
                <a:t>Please complete a brief survey of this program.</a:t>
              </a:r>
            </a:p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 panose="020B0604020202020204" pitchFamily="34" charset="0"/>
                <a:buNone/>
              </a:pPr>
              <a:endParaRPr lang="en-US" altLang="en-US" sz="1600">
                <a:solidFill>
                  <a:srgbClr val="414042"/>
                </a:solidFill>
                <a:latin typeface="Trebuchet MS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 panose="020B0604020202020204" pitchFamily="34" charset="0"/>
                <a:buNone/>
              </a:pPr>
              <a:r>
                <a:rPr lang="en-US" altLang="en-US" sz="1600">
                  <a:solidFill>
                    <a:srgbClr val="414042"/>
                  </a:solidFill>
                  <a:latin typeface="Trebuchet MS" pitchFamily="34" charset="0"/>
                  <a:cs typeface="Arial" panose="020B0604020202020204" pitchFamily="34" charset="0"/>
                </a:rPr>
                <a:t>Look for our 'Thank You' email (which you should receive shortly) for details and the survey link!</a:t>
              </a:r>
              <a:endParaRPr lang="en-US" altLang="en-US" sz="2000">
                <a:solidFill>
                  <a:srgbClr val="4140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756C202-339F-465E-8A05-22F5647C0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4D23A7-EFA7-4FB3-8982-858437F8FC7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04784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 (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5648"/>
            <a:ext cx="7772400" cy="1600200"/>
          </a:xfrm>
        </p:spPr>
        <p:txBody>
          <a:bodyPr>
            <a:noAutofit/>
          </a:bodyPr>
          <a:lstStyle>
            <a:lvl1pPr>
              <a:defRPr sz="6500" i="1" baseline="0">
                <a:latin typeface="Adobe Garamond Pro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3502152"/>
            <a:ext cx="7772400" cy="2441448"/>
          </a:xfrm>
        </p:spPr>
        <p:txBody>
          <a:bodyPr tIns="45720"/>
          <a:lstStyle>
            <a:lvl1pPr marL="0" indent="0" algn="l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600" b="0" i="0" kern="1200" baseline="0" smtClean="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12000"/>
              </a:lnSpc>
              <a:buNone/>
              <a:defRPr sz="1600" b="0" i="0"/>
            </a:lvl2pPr>
            <a:lvl3pPr marL="0" indent="0">
              <a:buNone/>
              <a:defRPr sz="1200" b="0" i="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3152D9-1F12-48E1-A803-EDA23E3872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fld id="{AC0CC08B-08FA-44B5-B3ED-5250EAEBE09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86162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usekeeping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502DF9-B2C8-4D34-90E3-CF7206A9CF46}"/>
              </a:ext>
            </a:extLst>
          </p:cNvPr>
          <p:cNvCxnSpPr/>
          <p:nvPr userDrawn="1"/>
        </p:nvCxnSpPr>
        <p:spPr>
          <a:xfrm>
            <a:off x="685800" y="1600200"/>
            <a:ext cx="77724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7552"/>
            <a:ext cx="7772400" cy="457200"/>
          </a:xfrm>
        </p:spPr>
        <p:txBody>
          <a:bodyPr>
            <a:normAutofit/>
          </a:bodyPr>
          <a:lstStyle>
            <a:lvl1pPr>
              <a:defRPr sz="2200" i="1">
                <a:solidFill>
                  <a:schemeClr val="bg1">
                    <a:lumMod val="50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500"/>
            </a:lvl1pPr>
            <a:lvl2pPr marL="347472" indent="-347472">
              <a:buFont typeface="Arial" panose="020B0604020202020204" pitchFamily="34" charset="0"/>
              <a:buChar char="•"/>
              <a:defRPr lang="en-US" smtClean="0"/>
            </a:lvl2pPr>
            <a:lvl3pPr>
              <a:buFont typeface="Trebuchet MS" pitchFamily="34" charset="0"/>
              <a:buChar char="―"/>
              <a:defRPr/>
            </a:lvl3pPr>
            <a:lvl4pPr>
              <a:buFont typeface="Trebuchet MS" pitchFamily="34" charset="0"/>
              <a:buChar char="―"/>
              <a:defRPr/>
            </a:lvl4pPr>
            <a:lvl5pPr>
              <a:buFont typeface="Trebuchet MS" pitchFamily="34" charset="0"/>
              <a:buChar char="―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FDABD9-5AB2-42D8-B2BB-5C163438F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636C1A-DE69-4EB7-96F6-91437B8B7AF2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47686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C204E-A887-491D-ABB7-2AA67E6DAE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260600"/>
            <a:ext cx="7696200" cy="1092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6500" i="1">
                <a:solidFill>
                  <a:srgbClr val="004B8D"/>
                </a:solidFill>
                <a:latin typeface="Adobe Garamond Pro" pitchFamily="18" charset="0"/>
              </a:rPr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4EA5A-BD6C-45AA-B20D-9AF388B41E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3505200"/>
            <a:ext cx="7772400" cy="622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lnSpc>
                <a:spcPct val="112000"/>
              </a:lnSpc>
              <a:buFont typeface="Arial"/>
              <a:buNone/>
              <a:defRPr/>
            </a:pPr>
            <a:r>
              <a:rPr lang="en-US" sz="1600">
                <a:solidFill>
                  <a:srgbClr val="414042"/>
                </a:solidFill>
                <a:latin typeface="Trebuchet MS" pitchFamily="34" charset="0"/>
                <a:cs typeface="Arial"/>
              </a:rPr>
              <a:t>To ask a question from your touchtone phone, press *1. </a:t>
            </a:r>
          </a:p>
          <a:p>
            <a:pPr eaLnBrk="1" hangingPunct="1">
              <a:lnSpc>
                <a:spcPct val="112000"/>
              </a:lnSpc>
              <a:buFont typeface="Arial"/>
              <a:buNone/>
              <a:defRPr/>
            </a:pPr>
            <a:r>
              <a:rPr lang="en-US" sz="1600">
                <a:solidFill>
                  <a:srgbClr val="414042"/>
                </a:solidFill>
                <a:latin typeface="Trebuchet MS" pitchFamily="34" charset="0"/>
                <a:cs typeface="Arial"/>
              </a:rPr>
              <a:t>To exit the queue, press *1 again. </a:t>
            </a:r>
            <a:endParaRPr lang="en-US" sz="1600">
              <a:solidFill>
                <a:srgbClr val="414042"/>
              </a:solidFill>
              <a:latin typeface="Trebuchet MS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4224528"/>
            <a:ext cx="7772400" cy="1719072"/>
          </a:xfrm>
        </p:spPr>
        <p:txBody>
          <a:bodyPr tIns="91440" bIns="91440"/>
          <a:lstStyle>
            <a:lvl1pPr marL="0" marR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5BCC61-668F-44B5-AE6B-068528A7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35EC3-71D4-47E4-B5E7-84CB85B3E2A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486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2759CD-AFDD-43BB-AAA1-2D15182E3B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260600"/>
            <a:ext cx="7696200" cy="1092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6500" i="1">
                <a:solidFill>
                  <a:srgbClr val="004B8D"/>
                </a:solidFill>
                <a:latin typeface="Adobe Garamond Pro" pitchFamily="18" charset="0"/>
              </a:rPr>
              <a:t>Thanks.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12AC1-BE4E-4478-BAC1-2CD9922C79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4876800"/>
            <a:ext cx="7772400" cy="73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Font typeface="Arial"/>
              <a:buNone/>
              <a:defRPr/>
            </a:pPr>
            <a:r>
              <a:rPr lang="en-US" sz="1400">
                <a:solidFill>
                  <a:srgbClr val="414042"/>
                </a:solidFill>
                <a:latin typeface="Trebuchet MS" pitchFamily="34" charset="0"/>
                <a:cs typeface="Arial"/>
              </a:rPr>
              <a:t>Strafford Publications, Inc.</a:t>
            </a:r>
          </a:p>
          <a:p>
            <a:pPr eaLnBrk="1" hangingPunct="1">
              <a:buFont typeface="Arial"/>
              <a:buNone/>
              <a:defRPr/>
            </a:pPr>
            <a:r>
              <a:rPr lang="en-US" sz="1400">
                <a:solidFill>
                  <a:srgbClr val="414042"/>
                </a:solidFill>
                <a:latin typeface="Trebuchet MS" pitchFamily="34" charset="0"/>
                <a:cs typeface="Arial"/>
              </a:rPr>
              <a:t>1-800-926-7926</a:t>
            </a:r>
          </a:p>
          <a:p>
            <a:pPr eaLnBrk="1" hangingPunct="1">
              <a:buFont typeface="Arial"/>
              <a:buNone/>
              <a:defRPr/>
            </a:pPr>
            <a:r>
              <a:rPr lang="en-US" sz="1400">
                <a:solidFill>
                  <a:srgbClr val="414042"/>
                </a:solidFill>
                <a:latin typeface="Trebuchet MS" pitchFamily="34" charset="0"/>
                <a:cs typeface="Arial"/>
                <a:hlinkClick r:id="rId2"/>
              </a:rPr>
              <a:t>www.straffordpub.com</a:t>
            </a:r>
            <a:endParaRPr lang="en-US" sz="1400">
              <a:solidFill>
                <a:srgbClr val="414042"/>
              </a:solidFill>
              <a:latin typeface="Trebuchet MS" pitchFamily="34" charset="0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3502152"/>
            <a:ext cx="7772400" cy="1146048"/>
          </a:xfrm>
        </p:spPr>
        <p:txBody>
          <a:bodyPr tIns="45720"/>
          <a:lstStyle>
            <a:lvl1pPr marL="0" indent="0"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1300" b="0" i="0" kern="1200" baseline="0" smtClean="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 sz="1300" b="0" i="0"/>
            </a:lvl2pPr>
            <a:lvl3pPr marL="0" indent="0">
              <a:buNone/>
              <a:defRPr sz="1600" b="0" i="0" baseline="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B745C8-1ACB-448E-AEFB-A28826A29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491BDD-A0EC-47F2-85A0-D22FCAC7DFAE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67315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E34B-D5EF-4A32-9B05-2DF4F8AF4074}"/>
              </a:ext>
            </a:extLst>
          </p:cNvPr>
          <p:cNvSpPr txBox="1"/>
          <p:nvPr userDrawn="1"/>
        </p:nvSpPr>
        <p:spPr bwMode="auto">
          <a:xfrm>
            <a:off x="304800" y="2438400"/>
            <a:ext cx="4343400" cy="99060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r">
              <a:defRPr/>
            </a:pPr>
            <a:r>
              <a:rPr lang="en-US" sz="3500" i="1">
                <a:solidFill>
                  <a:srgbClr val="004B8D"/>
                </a:solidFill>
                <a:latin typeface="Adobe Garamond Pro" pitchFamily="18" charset="0"/>
              </a:rPr>
              <a:t>Tell us how we did!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A69EEE98-F02C-4573-96EE-8BF91542C320}"/>
              </a:ext>
            </a:extLst>
          </p:cNvPr>
          <p:cNvGrpSpPr/>
          <p:nvPr userDrawn="1"/>
        </p:nvGrpSpPr>
        <p:grpSpPr>
          <a:xfrm>
            <a:off x="5029200" y="1247775"/>
            <a:ext cx="3352800" cy="3476625"/>
            <a:chOff x="4572000" y="1248203"/>
            <a:chExt cx="3352800" cy="3476197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C86CD9D8-37D4-47BE-9BDC-D5F148ADAB80}"/>
                </a:ext>
              </a:extLst>
            </p:cNvPr>
            <p:cNvSpPr/>
            <p:nvPr userDrawn="1"/>
          </p:nvSpPr>
          <p:spPr>
            <a:xfrm>
              <a:off x="4572000" y="1248203"/>
              <a:ext cx="381000" cy="3476197"/>
            </a:xfrm>
            <a:prstGeom prst="leftBrace">
              <a:avLst>
                <a:gd name="adj1" fmla="val 492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004B8D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79489A-5CAB-45C0-8B51-CA0BCE99F2A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257800" y="1916459"/>
              <a:ext cx="2667000" cy="212222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/>
                <a:buNone/>
                <a:defRPr/>
              </a:pPr>
              <a:r>
                <a:rPr lang="en-US" sz="1600">
                  <a:solidFill>
                    <a:srgbClr val="414042"/>
                  </a:solidFill>
                  <a:latin typeface="Trebuchet MS" pitchFamily="34" charset="0"/>
                  <a:cs typeface="Arial"/>
                </a:rPr>
                <a:t>Please complete a brief survey of this program.</a:t>
              </a:r>
            </a:p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/>
                <a:buNone/>
                <a:defRPr/>
              </a:pPr>
              <a:endParaRPr lang="en-US" sz="1600">
                <a:solidFill>
                  <a:srgbClr val="414042"/>
                </a:solidFill>
                <a:latin typeface="Trebuchet MS" pitchFamily="34" charset="0"/>
                <a:cs typeface="Arial"/>
              </a:endParaRPr>
            </a:p>
            <a:p>
              <a:pPr>
                <a:lnSpc>
                  <a:spcPct val="112000"/>
                </a:lnSpc>
                <a:spcBef>
                  <a:spcPct val="20000"/>
                </a:spcBef>
                <a:buClr>
                  <a:srgbClr val="004B8D"/>
                </a:buClr>
                <a:buFont typeface="Arial"/>
                <a:buNone/>
                <a:defRPr/>
              </a:pPr>
              <a:r>
                <a:rPr lang="en-US" sz="1600">
                  <a:solidFill>
                    <a:srgbClr val="414042"/>
                  </a:solidFill>
                  <a:latin typeface="Trebuchet MS" pitchFamily="34" charset="0"/>
                  <a:cs typeface="Arial"/>
                </a:rPr>
                <a:t>Look for our 'Thank You' email (which you should receive shortly) for details and the survey link!</a:t>
              </a:r>
              <a:endParaRPr lang="en-US" sz="2000">
                <a:solidFill>
                  <a:srgbClr val="414042"/>
                </a:solidFill>
              </a:endParaRPr>
            </a:p>
          </p:txBody>
        </p:sp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68F8F49-E676-4F21-B284-623C85D8AA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9BCD71-DEDA-4BBC-9B87-DFD6BA2B19F6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9340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 (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5648"/>
            <a:ext cx="7772400" cy="1600200"/>
          </a:xfrm>
        </p:spPr>
        <p:txBody>
          <a:bodyPr>
            <a:noAutofit/>
          </a:bodyPr>
          <a:lstStyle>
            <a:lvl1pPr>
              <a:defRPr sz="6500" i="1" baseline="0">
                <a:latin typeface="Adobe Garamond Pro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3502152"/>
            <a:ext cx="7772400" cy="2441448"/>
          </a:xfrm>
        </p:spPr>
        <p:txBody>
          <a:bodyPr tIns="45720"/>
          <a:lstStyle>
            <a:lvl1pPr marL="0" indent="0" algn="l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600" b="0" i="0" kern="1200" baseline="0" smtClean="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12000"/>
              </a:lnSpc>
              <a:buNone/>
              <a:defRPr sz="1600" b="0" i="0"/>
            </a:lvl2pPr>
            <a:lvl3pPr marL="0" indent="0">
              <a:buNone/>
              <a:defRPr sz="1200" b="0" i="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3234B4-680E-4BDD-9688-FFB7532D1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fld id="{D89174D2-42B5-414C-808D-33F62A8D6FB6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6180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usekeeping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75CC5-A7A0-4E5B-8D5E-6E8EB8C5B20C}"/>
              </a:ext>
            </a:extLst>
          </p:cNvPr>
          <p:cNvCxnSpPr/>
          <p:nvPr userDrawn="1"/>
        </p:nvCxnSpPr>
        <p:spPr>
          <a:xfrm>
            <a:off x="685800" y="1600200"/>
            <a:ext cx="77724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7552"/>
            <a:ext cx="7772400" cy="457200"/>
          </a:xfrm>
        </p:spPr>
        <p:txBody>
          <a:bodyPr>
            <a:normAutofit/>
          </a:bodyPr>
          <a:lstStyle>
            <a:lvl1pPr>
              <a:defRPr sz="2200" i="1">
                <a:solidFill>
                  <a:schemeClr val="bg1">
                    <a:lumMod val="50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500"/>
            </a:lvl1pPr>
            <a:lvl2pPr marL="347472" indent="-347472">
              <a:buFont typeface="Arial" panose="020B0604020202020204" pitchFamily="34" charset="0"/>
              <a:buChar char="•"/>
              <a:defRPr lang="en-US" smtClean="0"/>
            </a:lvl2pPr>
            <a:lvl3pPr>
              <a:buFont typeface="Trebuchet MS" pitchFamily="34" charset="0"/>
              <a:buChar char="―"/>
              <a:defRPr/>
            </a:lvl3pPr>
            <a:lvl4pPr>
              <a:buFont typeface="Trebuchet MS" pitchFamily="34" charset="0"/>
              <a:buChar char="―"/>
              <a:defRPr/>
            </a:lvl4pPr>
            <a:lvl5pPr>
              <a:buFont typeface="Trebuchet MS" pitchFamily="34" charset="0"/>
              <a:buChar char="―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BE8550-578D-4A89-A630-2208B7443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411F7D-D550-4E0F-B2A2-C476129082C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89475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9674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 (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5648"/>
            <a:ext cx="7772400" cy="1600200"/>
          </a:xfrm>
        </p:spPr>
        <p:txBody>
          <a:bodyPr>
            <a:noAutofit/>
          </a:bodyPr>
          <a:lstStyle>
            <a:lvl1pPr>
              <a:defRPr sz="6500" i="1" baseline="0">
                <a:latin typeface="Adobe Garamond Pro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3502152"/>
            <a:ext cx="7772400" cy="2441448"/>
          </a:xfrm>
        </p:spPr>
        <p:txBody>
          <a:bodyPr tIns="45720"/>
          <a:lstStyle>
            <a:lvl1pPr marL="0" indent="0" algn="l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600" b="0" i="0" kern="1200" baseline="0" smtClean="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12000"/>
              </a:lnSpc>
              <a:buNone/>
              <a:defRPr sz="1600" b="0" i="0"/>
            </a:lvl2pPr>
            <a:lvl3pPr marL="0" indent="0">
              <a:buNone/>
              <a:defRPr sz="1200" b="0" i="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B95EC3-735C-470F-A71D-59EAF6102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fld id="{ACA5435C-00AA-4F2E-A9E6-02DF8513AA22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5168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8401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sky, outdoor, building, clock&#10;&#10;Description automatically generated">
            <a:extLst>
              <a:ext uri="{FF2B5EF4-FFF2-40B4-BE49-F238E27FC236}">
                <a16:creationId xmlns:a16="http://schemas.microsoft.com/office/drawing/2014/main" id="{E20F3D54-A6C3-904A-BDDF-0A2FD3305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pic>
        <p:nvPicPr>
          <p:cNvPr id="7" name="Picture 6" descr="A picture containing object, drawing, clock&#10;&#10;Description automatically generated">
            <a:extLst>
              <a:ext uri="{FF2B5EF4-FFF2-40B4-BE49-F238E27FC236}">
                <a16:creationId xmlns:a16="http://schemas.microsoft.com/office/drawing/2014/main" id="{4AFAE862-6F56-1D45-8685-369CA34F9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6273330"/>
            <a:ext cx="2463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404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www.mccabeali.com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A15F55-3694-2142-909D-D91D2C357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14" y="6196209"/>
            <a:ext cx="1073978" cy="6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6122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155F49-442B-0D4D-8B41-61A9E813A4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61" y="6218086"/>
            <a:ext cx="1073978" cy="6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4788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7ABE5B-C8AB-40FD-8B93-A3D1967E60ED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29F70-D7FE-D94A-B6B7-8684B6BF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971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ED98E1-876E-4DAA-9ED2-4F287C4F48FF}" type="datetime1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29F70-D7FE-D94A-B6B7-8684B6BF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0218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82EA14-CFC7-4027-8F6D-173D0D8A5F57}" type="datetime1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29F70-D7FE-D94A-B6B7-8684B6BF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4872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560005-672D-45F8-8721-23ACB9B66BBB}" type="datetime1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29F70-D7FE-D94A-B6B7-8684B6BF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414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7477FE-B230-4BD6-AA59-A43E7DD0BEBB}" type="datetime1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29F70-D7FE-D94A-B6B7-8684B6BF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659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C33C8-EBFC-4294-A63C-1EE111264F23}" type="datetime1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29F70-D7FE-D94A-B6B7-8684B6BF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5364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87E514-D7B9-490F-9899-48991C371D9F}" type="datetime1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29F70-D7FE-D94A-B6B7-8684B6BF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14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ousekeeping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9D34D2-DC5F-4061-9CA4-C9E343C1B946}"/>
              </a:ext>
            </a:extLst>
          </p:cNvPr>
          <p:cNvCxnSpPr/>
          <p:nvPr userDrawn="1"/>
        </p:nvCxnSpPr>
        <p:spPr>
          <a:xfrm>
            <a:off x="685800" y="1600200"/>
            <a:ext cx="77724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7552"/>
            <a:ext cx="7772400" cy="457200"/>
          </a:xfrm>
        </p:spPr>
        <p:txBody>
          <a:bodyPr>
            <a:normAutofit/>
          </a:bodyPr>
          <a:lstStyle>
            <a:lvl1pPr>
              <a:defRPr sz="2200" i="1">
                <a:solidFill>
                  <a:schemeClr val="bg1">
                    <a:lumMod val="50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500"/>
            </a:lvl1pPr>
            <a:lvl2pPr marL="347472" indent="-347472">
              <a:buFont typeface="Arial" panose="020B0604020202020204" pitchFamily="34" charset="0"/>
              <a:buChar char="•"/>
              <a:defRPr lang="en-US" smtClean="0"/>
            </a:lvl2pPr>
            <a:lvl3pPr>
              <a:buFont typeface="Trebuchet MS" pitchFamily="34" charset="0"/>
              <a:buChar char="―"/>
              <a:defRPr/>
            </a:lvl3pPr>
            <a:lvl4pPr>
              <a:buFont typeface="Trebuchet MS" pitchFamily="34" charset="0"/>
              <a:buChar char="―"/>
              <a:defRPr/>
            </a:lvl4pPr>
            <a:lvl5pPr>
              <a:buFont typeface="Trebuchet MS" pitchFamily="34" charset="0"/>
              <a:buChar char="―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721822-179E-42C1-BE34-42B01E5AE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28AFAB-E316-4F71-9A87-1096AC254EE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42359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A65188-D6DA-4C4E-86C0-7F30349B3F8F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29F70-D7FE-D94A-B6B7-8684B6BF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078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65118-F45E-4EF5-AD36-FECAC790AE33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29F70-D7FE-D94A-B6B7-8684B6BF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548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A45D05-AAED-48F6-B56C-5ED58DD56B59}"/>
              </a:ext>
            </a:extLst>
          </p:cNvPr>
          <p:cNvCxnSpPr/>
          <p:nvPr userDrawn="1"/>
        </p:nvCxnSpPr>
        <p:spPr>
          <a:xfrm>
            <a:off x="685800" y="3581400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EF4A6C-A228-4D03-8246-52231F044D49}"/>
              </a:ext>
            </a:extLst>
          </p:cNvPr>
          <p:cNvCxnSpPr/>
          <p:nvPr userDrawn="1"/>
        </p:nvCxnSpPr>
        <p:spPr>
          <a:xfrm>
            <a:off x="685800" y="2971800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981200"/>
          </a:xfrm>
        </p:spPr>
        <p:txBody>
          <a:bodyPr>
            <a:noAutofit/>
          </a:bodyPr>
          <a:lstStyle>
            <a:lvl1pPr>
              <a:defRPr sz="3200" b="1" i="0" baseline="0">
                <a:latin typeface="Constant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7772400" cy="2286000"/>
          </a:xfrm>
        </p:spPr>
        <p:txBody>
          <a:bodyPr tIns="91440"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anose="020B0604020202020204" pitchFamily="34" charset="0"/>
              <a:buNone/>
              <a:defRPr lang="en-US" sz="1400" b="0" i="0" kern="1200" baseline="0" smtClean="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 sz="1400" b="0" i="0"/>
            </a:lvl2pPr>
            <a:lvl3pPr marL="0" indent="0">
              <a:buNone/>
              <a:defRPr sz="1200" b="0" i="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5800" y="2971800"/>
            <a:ext cx="7772400" cy="609600"/>
          </a:xfrm>
        </p:spPr>
        <p:txBody>
          <a:bodyPr tIns="45720" anchor="ctr"/>
          <a:lstStyle>
            <a:lvl1pPr marL="0" indent="0">
              <a:spcBef>
                <a:spcPct val="0"/>
              </a:spcBef>
              <a:buNone/>
              <a:defRPr sz="11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D578EF-7724-4ABF-A087-43742132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D5132-A51C-4371-8634-EFDDBC3D46B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6334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6AE8CA-749C-4256-8717-17BAFCC6F1DF}"/>
              </a:ext>
            </a:extLst>
          </p:cNvPr>
          <p:cNvCxnSpPr/>
          <p:nvPr userDrawn="1"/>
        </p:nvCxnSpPr>
        <p:spPr>
          <a:xfrm>
            <a:off x="685800" y="1600200"/>
            <a:ext cx="77724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ABC0A3-6B39-4C2A-96B6-DA48409F22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2150" y="863600"/>
            <a:ext cx="36512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defRPr/>
            </a:pPr>
            <a:r>
              <a:rPr lang="en-US" altLang="en-US" sz="3200">
                <a:solidFill>
                  <a:srgbClr val="004B8D"/>
                </a:solidFill>
                <a:latin typeface="Constantia" pitchFamily="18" charset="0"/>
              </a:rPr>
              <a:t>Today’s Program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62000" y="1828800"/>
            <a:ext cx="5212080" cy="609600"/>
          </a:xfrm>
        </p:spPr>
        <p:txBody>
          <a:bodyPr tIns="45720"/>
          <a:lstStyle>
            <a:lvl1pPr>
              <a:buNone/>
              <a:defRPr lang="en-US" sz="1400" baseline="0"/>
            </a:lvl1pPr>
            <a:lvl2pPr marL="0" indent="0">
              <a:buNone/>
              <a:defRPr sz="1400" i="1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762000" y="2571750"/>
            <a:ext cx="5212080" cy="609600"/>
          </a:xfrm>
        </p:spPr>
        <p:txBody>
          <a:bodyPr tIns="45720"/>
          <a:lstStyle>
            <a:lvl1pPr>
              <a:buNone/>
              <a:defRPr lang="en-US" sz="1400"/>
            </a:lvl1pPr>
            <a:lvl2pPr marL="0" indent="0">
              <a:buNone/>
              <a:defRPr lang="en-US" sz="1400" i="1" kern="1200">
                <a:solidFill>
                  <a:srgbClr val="414042"/>
                </a:solidFill>
                <a:latin typeface="Trebuchet MS" pitchFamily="34" charset="0"/>
                <a:ea typeface="+mn-ea"/>
                <a:cs typeface="Arial" panose="020B0604020202020204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62000" y="3314700"/>
            <a:ext cx="5212080" cy="609600"/>
          </a:xfrm>
        </p:spPr>
        <p:txBody>
          <a:bodyPr tIns="45720"/>
          <a:lstStyle>
            <a:lvl1pPr>
              <a:buNone/>
              <a:defRPr lang="en-US" sz="1400"/>
            </a:lvl1pPr>
            <a:lvl2pPr marL="0" indent="0">
              <a:buNone/>
              <a:defRPr sz="1400" i="1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62000" y="4057650"/>
            <a:ext cx="5212080" cy="609600"/>
          </a:xfrm>
        </p:spPr>
        <p:txBody>
          <a:bodyPr tIns="45720"/>
          <a:lstStyle>
            <a:lvl1pPr>
              <a:buNone/>
              <a:defRPr lang="en-US" sz="1400"/>
            </a:lvl1pPr>
            <a:lvl2pPr marL="0" indent="0">
              <a:buNone/>
              <a:defRPr sz="1400" i="1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62000" y="4800600"/>
            <a:ext cx="5212080" cy="609600"/>
          </a:xfrm>
        </p:spPr>
        <p:txBody>
          <a:bodyPr tIns="45720"/>
          <a:lstStyle>
            <a:lvl1pPr>
              <a:buNone/>
              <a:defRPr lang="en-US" sz="1400"/>
            </a:lvl1pPr>
            <a:lvl2pPr marL="0" indent="0">
              <a:buNone/>
              <a:defRPr sz="1400" i="1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0" y="1828800"/>
            <a:ext cx="2286000" cy="609600"/>
          </a:xfrm>
        </p:spPr>
        <p:txBody>
          <a:bodyPr tIns="45720"/>
          <a:lstStyle>
            <a:lvl1pPr algn="l">
              <a:buNone/>
              <a:defRPr lang="en-US"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096000" y="4800600"/>
            <a:ext cx="2286000" cy="609600"/>
          </a:xfrm>
        </p:spPr>
        <p:txBody>
          <a:bodyPr tIns="45720"/>
          <a:lstStyle>
            <a:lvl1pPr algn="l">
              <a:buNone/>
              <a:defRPr lang="en-US"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6096000" y="4059936"/>
            <a:ext cx="2286000" cy="609600"/>
          </a:xfrm>
        </p:spPr>
        <p:txBody>
          <a:bodyPr tIns="45720"/>
          <a:lstStyle>
            <a:lvl1pPr algn="l">
              <a:buNone/>
              <a:defRPr lang="en-US"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96000" y="3319272"/>
            <a:ext cx="2286000" cy="609600"/>
          </a:xfrm>
        </p:spPr>
        <p:txBody>
          <a:bodyPr tIns="45720"/>
          <a:lstStyle>
            <a:lvl1pPr algn="l">
              <a:buNone/>
              <a:defRPr lang="en-US"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096000" y="2569464"/>
            <a:ext cx="2286000" cy="609600"/>
          </a:xfrm>
        </p:spPr>
        <p:txBody>
          <a:bodyPr tIns="45720"/>
          <a:lstStyle>
            <a:lvl1pPr algn="l">
              <a:buNone/>
              <a:defRPr lang="en-US"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7162800" y="228600"/>
            <a:ext cx="1295400" cy="685800"/>
          </a:xfrm>
        </p:spPr>
        <p:txBody>
          <a:bodyPr anchor="ctr"/>
          <a:lstStyle>
            <a:lvl1pPr algn="ctr">
              <a:defRPr sz="1000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591C8EF-C5FC-4BBE-A09A-39DE0E2D05F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42B8FD4-B623-4EDF-BBA0-34A407B288B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9004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peaker Cover Page (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758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7772400" cy="1500187"/>
          </a:xfrm>
        </p:spPr>
        <p:txBody>
          <a:bodyPr tIns="45720"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Constant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2AD70B-8E33-46CA-B7BE-9009A02BEE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DA1FDF-6E53-4CE5-9AEC-1529D89D3EFB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5346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Out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AD733B-7B8F-46C3-8751-7F981FE424C1}"/>
              </a:ext>
            </a:extLst>
          </p:cNvPr>
          <p:cNvCxnSpPr/>
          <p:nvPr userDrawn="1"/>
        </p:nvCxnSpPr>
        <p:spPr>
          <a:xfrm>
            <a:off x="685800" y="1600200"/>
            <a:ext cx="77724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6858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spcAft>
                <a:spcPts val="400"/>
              </a:spcAft>
              <a:buFont typeface="+mj-lt"/>
              <a:buAutoNum type="romanUcPeriod"/>
              <a:defRPr sz="1500"/>
            </a:lvl1pPr>
            <a:lvl2pPr marL="857250" indent="-400050">
              <a:spcAft>
                <a:spcPts val="400"/>
              </a:spcAft>
              <a:buFont typeface="+mj-lt"/>
              <a:buAutoNum type="alphaUcPeriod"/>
              <a:defRPr sz="1500"/>
            </a:lvl2pPr>
            <a:lvl3pPr marL="1314450" indent="-400050">
              <a:spcAft>
                <a:spcPts val="400"/>
              </a:spcAft>
              <a:buFont typeface="+mj-lt"/>
              <a:buAutoNum type="arabicPeriod"/>
              <a:defRPr/>
            </a:lvl3pPr>
            <a:lvl4pPr marL="1771650" indent="-400050">
              <a:spcAft>
                <a:spcPts val="400"/>
              </a:spcAft>
              <a:buFont typeface="+mj-lt"/>
              <a:buAutoNum type="alphaLcPeriod"/>
              <a:defRPr/>
            </a:lvl4pPr>
            <a:lvl5pPr marL="2228850" indent="-400050">
              <a:spcAft>
                <a:spcPts val="400"/>
              </a:spcAft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59D785-0430-466B-B360-14AFB1FF9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1EC811-961E-4AD5-8F0F-8B564C06A5E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8413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oooter.jpg">
            <a:extLst>
              <a:ext uri="{FF2B5EF4-FFF2-40B4-BE49-F238E27FC236}">
                <a16:creationId xmlns:a16="http://schemas.microsoft.com/office/drawing/2014/main" id="{8144677A-965E-4F5D-B2F7-959A71B3A5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00800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C51723A-A45C-413D-8324-097E4A80A8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762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B2A464C-D48B-43C2-AECA-50AF384445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752600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8987B-E031-473D-9E5F-B4FA32009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473825"/>
            <a:ext cx="685800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39293"/>
                </a:solidFill>
                <a:cs typeface="Arial" panose="020B0604020202020204" pitchFamily="34" charset="0"/>
              </a:defRPr>
            </a:lvl1pPr>
          </a:lstStyle>
          <a:p>
            <a:fld id="{77F7530B-A960-4FE9-BD78-D3B5D477965C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6" r:id="rId1"/>
    <p:sldLayoutId id="2147485297" r:id="rId2"/>
    <p:sldLayoutId id="2147485298" r:id="rId3"/>
    <p:sldLayoutId id="2147485299" r:id="rId4"/>
    <p:sldLayoutId id="2147485300" r:id="rId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 kern="1200">
          <a:solidFill>
            <a:srgbClr val="004B8D"/>
          </a:solidFill>
          <a:latin typeface="Adobe Garamond Pro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B43C5A7-F5C0-43F5-B52E-1C8740E333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762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24274AE-F11F-4568-8060-8D6E9D129E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752600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CC38-C25E-446F-8643-3FEB92C5F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473825"/>
            <a:ext cx="685800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39293"/>
                </a:solidFill>
                <a:cs typeface="Arial" panose="020B0604020202020204" pitchFamily="34" charset="0"/>
              </a:defRPr>
            </a:lvl1pPr>
          </a:lstStyle>
          <a:p>
            <a:fld id="{8D8C970E-B16B-4A6A-B171-DE144051CEB6}" type="slidenum">
              <a:rPr lang="en-US" altLang="en-US"/>
              <a:t>‹#›</a:t>
            </a:fld>
            <a:endParaRPr lang="en-US" altLang="en-US"/>
          </a:p>
        </p:txBody>
      </p:sp>
      <p:pic>
        <p:nvPicPr>
          <p:cNvPr id="2053" name="Picture 6" descr="foooter.jpg">
            <a:extLst>
              <a:ext uri="{FF2B5EF4-FFF2-40B4-BE49-F238E27FC236}">
                <a16:creationId xmlns:a16="http://schemas.microsoft.com/office/drawing/2014/main" id="{39DCFB27-A949-4A49-A00F-D241A9DE2F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00800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03" r:id="rId2"/>
    <p:sldLayoutId id="2147485292" r:id="rId3"/>
    <p:sldLayoutId id="2147485304" r:id="rId4"/>
    <p:sldLayoutId id="2147485305" r:id="rId5"/>
    <p:sldLayoutId id="2147485306" r:id="rId6"/>
    <p:sldLayoutId id="2147485293" r:id="rId7"/>
    <p:sldLayoutId id="2147485307" r:id="rId8"/>
    <p:sldLayoutId id="2147485308" r:id="rId9"/>
    <p:sldLayoutId id="2147485294" r:id="rId10"/>
    <p:sldLayoutId id="21474852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4B8D"/>
          </a:solidFill>
          <a:latin typeface="Constant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lang="en-US"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4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4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4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oooter.jpg">
            <a:extLst>
              <a:ext uri="{FF2B5EF4-FFF2-40B4-BE49-F238E27FC236}">
                <a16:creationId xmlns:a16="http://schemas.microsoft.com/office/drawing/2014/main" id="{BB98236C-C253-4999-9CA0-D7A2EB317CF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00800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5D69C238-DBF6-4F0B-ACEB-93B1F83160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762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C32AC77F-24B7-4CEB-BC34-F4C92C4D1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752600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8C4BE-DAC1-43AB-9DCD-DBDC1AFF1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473825"/>
            <a:ext cx="685800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39293"/>
                </a:solidFill>
                <a:cs typeface="Arial" panose="020B0604020202020204" pitchFamily="34" charset="0"/>
              </a:defRPr>
            </a:lvl1pPr>
          </a:lstStyle>
          <a:p>
            <a:fld id="{7EB81250-1F1F-4493-B146-4D475BD5E586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 kern="1200">
          <a:solidFill>
            <a:srgbClr val="004B8D"/>
          </a:solidFill>
          <a:latin typeface="Adobe Garamond Pro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foooter.jpg">
            <a:extLst>
              <a:ext uri="{FF2B5EF4-FFF2-40B4-BE49-F238E27FC236}">
                <a16:creationId xmlns:a16="http://schemas.microsoft.com/office/drawing/2014/main" id="{9FF1B40F-D845-486E-B245-660FFCC1E4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00800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>
            <a:extLst>
              <a:ext uri="{FF2B5EF4-FFF2-40B4-BE49-F238E27FC236}">
                <a16:creationId xmlns:a16="http://schemas.microsoft.com/office/drawing/2014/main" id="{50F48243-1AFF-4C3B-AF5B-BB235FD846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762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id="{570A873E-339D-4EC5-AAF5-0B4EBC47CE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752600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0B45-6D13-47A9-8000-A4E7ECC22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473825"/>
            <a:ext cx="685800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39293"/>
                </a:solidFill>
                <a:cs typeface="Arial" panose="020B0604020202020204" pitchFamily="34" charset="0"/>
              </a:defRPr>
            </a:lvl1pPr>
          </a:lstStyle>
          <a:p>
            <a:fld id="{042578D5-CA98-4C37-B647-730763087C0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5" r:id="rId1"/>
    <p:sldLayoutId id="2147485316" r:id="rId2"/>
    <p:sldLayoutId id="2147485317" r:id="rId3"/>
    <p:sldLayoutId id="2147485318" r:id="rId4"/>
    <p:sldLayoutId id="2147485319" r:id="rId5"/>
    <p:sldLayoutId id="2147485320" r:id="rId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 kern="1200">
          <a:solidFill>
            <a:srgbClr val="004B8D"/>
          </a:solidFill>
          <a:latin typeface="Adobe Garamond Pro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oooter.jpg">
            <a:extLst>
              <a:ext uri="{FF2B5EF4-FFF2-40B4-BE49-F238E27FC236}">
                <a16:creationId xmlns:a16="http://schemas.microsoft.com/office/drawing/2014/main" id="{EF36D03C-50E9-4C10-A95B-145286EF43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00800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>
            <a:extLst>
              <a:ext uri="{FF2B5EF4-FFF2-40B4-BE49-F238E27FC236}">
                <a16:creationId xmlns:a16="http://schemas.microsoft.com/office/drawing/2014/main" id="{BBBAD611-98AE-4735-97D9-9858F1D344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762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5124" name="Text Placeholder 2">
            <a:extLst>
              <a:ext uri="{FF2B5EF4-FFF2-40B4-BE49-F238E27FC236}">
                <a16:creationId xmlns:a16="http://schemas.microsoft.com/office/drawing/2014/main" id="{B487B850-0B11-4387-A749-CBB493956A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752600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A84C1-0E03-43E9-A509-FE41AAB11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473825"/>
            <a:ext cx="685800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39293"/>
                </a:solidFill>
                <a:cs typeface="Arial" panose="020B0604020202020204" pitchFamily="34" charset="0"/>
              </a:defRPr>
            </a:lvl1pPr>
          </a:lstStyle>
          <a:p>
            <a:fld id="{6AF81375-DFC5-4479-8472-CFC9BA076198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  <p:sldLayoutId id="2147485322" r:id="rId2"/>
    <p:sldLayoutId id="2147485323" r:id="rId3"/>
    <p:sldLayoutId id="2147485324" r:id="rId4"/>
    <p:sldLayoutId id="2147485325" r:id="rId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 kern="1200">
          <a:solidFill>
            <a:srgbClr val="004B8D"/>
          </a:solidFill>
          <a:latin typeface="Adobe Garamond Pro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Trebuchet MS" pitchFamily="34" charset="0"/>
          <a:ea typeface="Arial"/>
          <a:cs typeface="Arial" panose="020B0604020202020204" pitchFamily="34" charset="0"/>
        </a:defRPr>
      </a:lvl1pPr>
      <a:lvl2pPr marL="742950" indent="-28575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Trebuchet MS" pitchFamily="34" charset="0"/>
          <a:ea typeface="Arial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Arial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Arial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Arial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foooter.jpg">
            <a:extLst>
              <a:ext uri="{FF2B5EF4-FFF2-40B4-BE49-F238E27FC236}">
                <a16:creationId xmlns:a16="http://schemas.microsoft.com/office/drawing/2014/main" id="{06E7A72A-B6CF-459C-9E6F-0109127EC7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00800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>
            <a:extLst>
              <a:ext uri="{FF2B5EF4-FFF2-40B4-BE49-F238E27FC236}">
                <a16:creationId xmlns:a16="http://schemas.microsoft.com/office/drawing/2014/main" id="{045FCE29-0784-4B6C-8E76-BEA1A3BD39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762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6148" name="Text Placeholder 2">
            <a:extLst>
              <a:ext uri="{FF2B5EF4-FFF2-40B4-BE49-F238E27FC236}">
                <a16:creationId xmlns:a16="http://schemas.microsoft.com/office/drawing/2014/main" id="{DAA7ACF9-E4A5-465B-8902-ACC656DBE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752600"/>
            <a:ext cx="7772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22F1F-1B2F-4305-BBBE-E403DEBCD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473825"/>
            <a:ext cx="685800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39293"/>
                </a:solidFill>
                <a:cs typeface="Arial" panose="020B0604020202020204" pitchFamily="34" charset="0"/>
              </a:defRPr>
            </a:lvl1pPr>
          </a:lstStyle>
          <a:p>
            <a:fld id="{5BE6F7CD-960F-4DFE-A0DF-22926B55348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6" r:id="rId1"/>
    <p:sldLayoutId id="2147485327" r:id="rId2"/>
    <p:sldLayoutId id="2147485328" r:id="rId3"/>
    <p:sldLayoutId id="2147485329" r:id="rId4"/>
    <p:sldLayoutId id="2147485330" r:id="rId5"/>
    <p:sldLayoutId id="2147485331" r:id="rId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 kern="1200">
          <a:solidFill>
            <a:srgbClr val="004B8D"/>
          </a:solidFill>
          <a:latin typeface="Adobe Garamond Pro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4B8D"/>
          </a:solidFill>
          <a:latin typeface="Adobe Garamond Pro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B8D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Arial" panose="020B0604020202020204" pitchFamily="34" charset="0"/>
        <a:buChar char="•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112000"/>
        </a:lnSpc>
        <a:spcBef>
          <a:spcPct val="20000"/>
        </a:spcBef>
        <a:spcAft>
          <a:spcPct val="0"/>
        </a:spcAft>
        <a:buClr>
          <a:srgbClr val="004B8D"/>
        </a:buClr>
        <a:buFont typeface="Trebuchet MS" pitchFamily="34" charset="0"/>
        <a:buChar char="―"/>
        <a:defRPr sz="1600" kern="1200">
          <a:solidFill>
            <a:srgbClr val="414042"/>
          </a:solidFill>
          <a:latin typeface="Trebuchet MS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5E20C1-0754-4DFC-9DC0-D16C7FC5657C}"/>
              </a:ext>
            </a:extLst>
          </p:cNvPr>
          <p:cNvSpPr/>
          <p:nvPr userDrawn="1"/>
        </p:nvSpPr>
        <p:spPr>
          <a:xfrm flipV="1">
            <a:off x="439784" y="1203592"/>
            <a:ext cx="8704217" cy="45719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8C5E8C-2369-40D5-96F7-D598A4697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29F70-D7FE-D94A-B6B7-8684B6BF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5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44" r:id="rId2"/>
    <p:sldLayoutId id="2147485334" r:id="rId3"/>
    <p:sldLayoutId id="2147485335" r:id="rId4"/>
    <p:sldLayoutId id="2147485336" r:id="rId5"/>
    <p:sldLayoutId id="2147485337" r:id="rId6"/>
    <p:sldLayoutId id="2147485338" r:id="rId7"/>
    <p:sldLayoutId id="2147485339" r:id="rId8"/>
    <p:sldLayoutId id="2147485340" r:id="rId9"/>
    <p:sldLayoutId id="2147485341" r:id="rId10"/>
    <p:sldLayoutId id="2147485342" r:id="rId11"/>
    <p:sldLayoutId id="214748534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earthscience.stackexchange.com/questions/13452/what-is-the-highest-balloons-possible-in-a-chain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ike@IPethicslaw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384" y="95055"/>
            <a:ext cx="8494816" cy="40197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/>
              <a:t>IP Summit 2023</a:t>
            </a:r>
          </a:p>
          <a:p>
            <a:r>
              <a:rPr lang="en-US" sz="4000" b="1"/>
              <a:t>Utah State Bar IP Section</a:t>
            </a:r>
            <a:endParaRPr lang="en-US"/>
          </a:p>
          <a:p>
            <a:endParaRPr lang="en-US" sz="3200" b="1"/>
          </a:p>
          <a:p>
            <a:r>
              <a:rPr lang="en-US" sz="3200" b="1"/>
              <a:t>OED’s War Against Rule 11.18 Violations and the Unauthorized Practice of Law: Navigating Ethics Minefields and Avoiding USPTO Discipline </a:t>
            </a:r>
            <a:endParaRPr lang="en-US" sz="2000" b="1"/>
          </a:p>
          <a:p>
            <a:endParaRPr lang="en-US" sz="2000" b="1"/>
          </a:p>
          <a:p>
            <a:r>
              <a:rPr lang="en-US" sz="2000" b="1"/>
              <a:t>Friday, February 24, 2023</a:t>
            </a:r>
            <a:endParaRPr lang="en-US" sz="2000" b="1">
              <a:cs typeface="Arial"/>
            </a:endParaRPr>
          </a:p>
          <a:p>
            <a:r>
              <a:rPr lang="en-US" sz="2000" b="1">
                <a:cs typeface="Arial"/>
              </a:rPr>
              <a:t>Salt Lake City, Utah</a:t>
            </a:r>
          </a:p>
          <a:p>
            <a:endParaRPr lang="en-US" sz="2000" b="1">
              <a:cs typeface="Arial"/>
            </a:endParaRPr>
          </a:p>
          <a:p>
            <a:endParaRPr lang="en-US" sz="2000" b="1">
              <a:cs typeface="Arial"/>
            </a:endParaRPr>
          </a:p>
          <a:p>
            <a:endParaRPr lang="en-US" sz="2000" b="1"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257800"/>
            <a:ext cx="5992138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Michael E. McCabe, Jr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Managing Partner</a:t>
            </a: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McCabe Ali LLP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BB2CED-62F5-4659-8B45-948DCCC86164}"/>
              </a:ext>
            </a:extLst>
          </p:cNvPr>
          <p:cNvSpPr/>
          <p:nvPr/>
        </p:nvSpPr>
        <p:spPr>
          <a:xfrm>
            <a:off x="4456377" y="5729111"/>
            <a:ext cx="33401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2328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/>
              <a:t>Power to Regulate Practice Before Office</a:t>
            </a:r>
            <a:endParaRPr lang="en-US" sz="30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5302"/>
            <a:ext cx="8126051" cy="5069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latin typeface="Arial"/>
                <a:cs typeface="Arial"/>
              </a:rPr>
              <a:t>OED investigates ethical misconduct by those engaged in “practice before the Office”</a:t>
            </a:r>
          </a:p>
          <a:p>
            <a:pPr marL="457200" indent="-457200"/>
            <a:r>
              <a:rPr lang="en-US" i="1">
                <a:latin typeface="Arial"/>
                <a:cs typeface="Arial"/>
              </a:rPr>
              <a:t>Administrative Procedures Act </a:t>
            </a:r>
            <a:r>
              <a:rPr lang="en-US">
                <a:latin typeface="Arial"/>
                <a:cs typeface="Arial"/>
              </a:rPr>
              <a:t>– Permits anyone licensed in good standing before a court to represent others before an agency in non-patent matters. </a:t>
            </a:r>
          </a:p>
          <a:p>
            <a:pPr marL="914400" lvl="1" indent="-457200"/>
            <a:r>
              <a:rPr lang="en-US" sz="1800">
                <a:latin typeface="Arial"/>
                <a:cs typeface="Arial"/>
              </a:rPr>
              <a:t>5 U.S.C. 500(b)</a:t>
            </a:r>
          </a:p>
          <a:p>
            <a:pPr marL="457200" indent="-457200"/>
            <a:r>
              <a:rPr lang="en-US" i="1">
                <a:latin typeface="Arial"/>
                <a:cs typeface="Arial"/>
              </a:rPr>
              <a:t>Patent Act </a:t>
            </a:r>
            <a:r>
              <a:rPr lang="en-US">
                <a:latin typeface="Arial"/>
                <a:cs typeface="Arial"/>
              </a:rPr>
              <a:t>– Permits PTO to admit patent practitioners and discipline anyone appearing before the Office in patent or TM matters</a:t>
            </a:r>
          </a:p>
          <a:p>
            <a:pPr marL="914400" lvl="1" indent="-457200"/>
            <a:r>
              <a:rPr lang="en-US" sz="1800">
                <a:latin typeface="Arial"/>
                <a:cs typeface="Arial"/>
              </a:rPr>
              <a:t>35 U.S.C. 2(b)(2)(D) &amp; 32</a:t>
            </a:r>
          </a:p>
          <a:p>
            <a:pPr marL="0" indent="0">
              <a:buNone/>
            </a:pPr>
            <a:endParaRPr lang="en-US" sz="2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3934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/>
              <a:t>Power to Regulate: Trademark Practice</a:t>
            </a:r>
            <a:endParaRPr lang="en-US" sz="30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latin typeface="Arial"/>
                <a:cs typeface="Arial"/>
              </a:rPr>
              <a:t>Practice before the Office in TM matters includes:</a:t>
            </a:r>
          </a:p>
          <a:p>
            <a:pPr marL="914400" lvl="1" indent="-457200"/>
            <a:r>
              <a:rPr lang="en-US">
                <a:latin typeface="Arial"/>
                <a:cs typeface="Arial"/>
              </a:rPr>
              <a:t>Any law-related service relating to considering or filing TM application; </a:t>
            </a:r>
          </a:p>
          <a:p>
            <a:pPr marL="914400" lvl="1" indent="-457200"/>
            <a:r>
              <a:rPr lang="en-US">
                <a:latin typeface="Arial"/>
                <a:cs typeface="Arial"/>
              </a:rPr>
              <a:t>Clearance opinions on registrability/availability; </a:t>
            </a:r>
          </a:p>
          <a:p>
            <a:pPr marL="914400" lvl="1" indent="-457200"/>
            <a:r>
              <a:rPr lang="en-US">
                <a:latin typeface="Arial"/>
                <a:cs typeface="Arial"/>
              </a:rPr>
              <a:t>Drafting and prosecuting TM applications; </a:t>
            </a:r>
          </a:p>
          <a:p>
            <a:pPr marL="914400" lvl="1" indent="-457200"/>
            <a:r>
              <a:rPr lang="en-US">
                <a:latin typeface="Arial"/>
                <a:cs typeface="Arial"/>
              </a:rPr>
              <a:t>Holding out as authorized;</a:t>
            </a:r>
          </a:p>
          <a:p>
            <a:pPr marL="914400" lvl="1" indent="-457200"/>
            <a:r>
              <a:rPr lang="en-US">
                <a:latin typeface="Arial"/>
                <a:cs typeface="Arial"/>
              </a:rPr>
              <a:t>Agency litigation involving trademarks</a:t>
            </a:r>
          </a:p>
          <a:p>
            <a:pPr marL="1371600" lvl="2" indent="-457200"/>
            <a:r>
              <a:rPr lang="en-US">
                <a:latin typeface="Arial"/>
                <a:cs typeface="Arial"/>
              </a:rPr>
              <a:t>37 CFR 11.5(b)(2)</a:t>
            </a:r>
          </a:p>
          <a:p>
            <a:pPr marL="914400" lvl="2" indent="0"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7635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/>
              <a:t>Power to Regulate: Patent Practice</a:t>
            </a:r>
            <a:endParaRPr lang="en-US" sz="30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latin typeface="Arial"/>
                <a:cs typeface="Arial"/>
              </a:rPr>
              <a:t>Practice before the Office in patent matters includes:</a:t>
            </a:r>
          </a:p>
          <a:p>
            <a:pPr marL="914400" lvl="1" indent="-457200"/>
            <a:r>
              <a:rPr lang="en-US">
                <a:latin typeface="Arial"/>
                <a:cs typeface="Arial"/>
              </a:rPr>
              <a:t>Any law-related service relating to considering or filing patent application; </a:t>
            </a:r>
          </a:p>
          <a:p>
            <a:pPr marL="914400" lvl="1" indent="-457200"/>
            <a:r>
              <a:rPr lang="en-US">
                <a:latin typeface="Arial"/>
                <a:cs typeface="Arial"/>
              </a:rPr>
              <a:t>Patentability opinions; </a:t>
            </a:r>
          </a:p>
          <a:p>
            <a:pPr marL="914400" lvl="1" indent="-457200"/>
            <a:r>
              <a:rPr lang="en-US">
                <a:latin typeface="Arial"/>
                <a:cs typeface="Arial"/>
              </a:rPr>
              <a:t>Drafting specification or claims; </a:t>
            </a:r>
          </a:p>
          <a:p>
            <a:pPr marL="914400" lvl="1" indent="-457200"/>
            <a:r>
              <a:rPr lang="en-US">
                <a:latin typeface="Arial"/>
                <a:cs typeface="Arial"/>
              </a:rPr>
              <a:t>Prosecuting patent applications; </a:t>
            </a:r>
          </a:p>
          <a:p>
            <a:pPr marL="914400" lvl="1" indent="-457200"/>
            <a:r>
              <a:rPr lang="en-US">
                <a:latin typeface="Arial"/>
                <a:cs typeface="Arial"/>
              </a:rPr>
              <a:t>IPRs and other </a:t>
            </a:r>
            <a:r>
              <a:rPr lang="en-US" i="1">
                <a:latin typeface="Arial"/>
                <a:cs typeface="Arial"/>
              </a:rPr>
              <a:t>ex parte</a:t>
            </a:r>
            <a:r>
              <a:rPr lang="en-US">
                <a:latin typeface="Arial"/>
                <a:cs typeface="Arial"/>
              </a:rPr>
              <a:t> and </a:t>
            </a:r>
            <a:r>
              <a:rPr lang="en-US" i="1">
                <a:latin typeface="Arial"/>
                <a:cs typeface="Arial"/>
              </a:rPr>
              <a:t>inter partes</a:t>
            </a:r>
            <a:r>
              <a:rPr lang="en-US">
                <a:latin typeface="Arial"/>
                <a:cs typeface="Arial"/>
              </a:rPr>
              <a:t> matters;</a:t>
            </a:r>
          </a:p>
          <a:p>
            <a:pPr marL="914400" lvl="1" indent="-457200"/>
            <a:r>
              <a:rPr lang="en-US">
                <a:latin typeface="Arial"/>
                <a:cs typeface="Arial"/>
              </a:rPr>
              <a:t>Holding out as authorized.</a:t>
            </a:r>
          </a:p>
          <a:p>
            <a:pPr marL="1371600" lvl="2" indent="-457200"/>
            <a:r>
              <a:rPr lang="en-US">
                <a:latin typeface="Arial"/>
                <a:cs typeface="Arial"/>
              </a:rPr>
              <a:t>37 CFR 11.5(b)(1)</a:t>
            </a:r>
          </a:p>
          <a:p>
            <a:pPr marL="914400" lvl="2" indent="0"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8816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/>
              <a:t>PTO Difficulty Regulating TM Misconduct</a:t>
            </a:r>
            <a:endParaRPr lang="en-US" sz="30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latin typeface="Arial"/>
                <a:cs typeface="Arial"/>
              </a:rPr>
              <a:t>The USPTO’s Rules of Professional Conduct apply only to “practitioners”</a:t>
            </a:r>
          </a:p>
          <a:p>
            <a:pPr marL="914400" lvl="1" indent="-457200"/>
            <a:r>
              <a:rPr lang="en-US" sz="1800">
                <a:latin typeface="Arial"/>
                <a:cs typeface="Arial"/>
              </a:rPr>
              <a:t>37 CFR 11.101-901 (2013)</a:t>
            </a:r>
          </a:p>
          <a:p>
            <a:pPr marL="457200" indent="-457200"/>
            <a:r>
              <a:rPr lang="en-US">
                <a:latin typeface="Arial"/>
                <a:cs typeface="Arial"/>
              </a:rPr>
              <a:t>China TM applicants mostly </a:t>
            </a:r>
            <a:r>
              <a:rPr lang="en-US" i="1">
                <a:latin typeface="Arial"/>
                <a:cs typeface="Arial"/>
              </a:rPr>
              <a:t>pro se</a:t>
            </a:r>
          </a:p>
          <a:p>
            <a:pPr marL="457200" indent="-457200"/>
            <a:r>
              <a:rPr lang="en-US">
                <a:latin typeface="Arial"/>
                <a:cs typeface="Arial"/>
              </a:rPr>
              <a:t>No practical enforcement mechanism over </a:t>
            </a:r>
            <a:r>
              <a:rPr lang="en-US" i="1">
                <a:latin typeface="Arial"/>
                <a:cs typeface="Arial"/>
              </a:rPr>
              <a:t>pro se</a:t>
            </a:r>
            <a:r>
              <a:rPr lang="en-US">
                <a:latin typeface="Arial"/>
                <a:cs typeface="Arial"/>
              </a:rPr>
              <a:t> applicants outside the U.S.</a:t>
            </a:r>
          </a:p>
          <a:p>
            <a:pPr marL="457200" indent="-45720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USPTO lacks authority to file civil action for UPL against non-practitioner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en-US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9863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/>
              <a:t>U.S. Counsel Rule – August 2019</a:t>
            </a:r>
            <a:endParaRPr lang="en-US" sz="3000">
              <a:cs typeface="Arial"/>
            </a:endParaRPr>
          </a:p>
        </p:txBody>
      </p:sp>
      <p:pic>
        <p:nvPicPr>
          <p:cNvPr id="2050" name="Picture 2" descr="white and brown composite bow">
            <a:extLst>
              <a:ext uri="{FF2B5EF4-FFF2-40B4-BE49-F238E27FC236}">
                <a16:creationId xmlns:a16="http://schemas.microsoft.com/office/drawing/2014/main" id="{BE44D7F7-FA94-02A3-4FE1-EF52369E12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825625"/>
            <a:ext cx="28970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1DF54-B952-CA85-12CC-B5B8ED179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6653" y="1825625"/>
            <a:ext cx="4848697" cy="4351338"/>
          </a:xfrm>
        </p:spPr>
        <p:txBody>
          <a:bodyPr>
            <a:normAutofit/>
          </a:bodyPr>
          <a:lstStyle/>
          <a:p>
            <a:r>
              <a:rPr lang="en-US"/>
              <a:t>Foreign domiciled TM applicants must be represented by U.S. counsel:</a:t>
            </a:r>
          </a:p>
          <a:p>
            <a:pPr lvl="1"/>
            <a:r>
              <a:rPr lang="en-US"/>
              <a:t>Increase compliance</a:t>
            </a:r>
          </a:p>
          <a:p>
            <a:pPr lvl="1"/>
            <a:r>
              <a:rPr lang="en-US"/>
              <a:t>Improve accuracy</a:t>
            </a:r>
          </a:p>
          <a:p>
            <a:pPr lvl="1"/>
            <a:r>
              <a:rPr lang="en-US"/>
              <a:t>Safeguard integrity</a:t>
            </a:r>
          </a:p>
          <a:p>
            <a:r>
              <a:rPr lang="en-US"/>
              <a:t>U.S. attorney subject to RPCs and discipline for improper TM practices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2953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514DAB-5533-4C35-9EC7-2B8FCC14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26748"/>
            <a:ext cx="7886700" cy="1817438"/>
          </a:xfrm>
        </p:spPr>
        <p:txBody>
          <a:bodyPr>
            <a:normAutofit/>
          </a:bodyPr>
          <a:lstStyle/>
          <a:p>
            <a:r>
              <a:rPr lang="en-US" sz="4000" b="1">
                <a:cs typeface="Arial"/>
              </a:rPr>
              <a:t>Rule 11.18 - Certifications and Pre-Filing Duties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97069F-BA7B-4360-8917-60919782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9F70-D7FE-D94A-B6B7-8684B6BF4D08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2" descr="Congress Works to Rein in Frivolous Lawsuits - American Legislative  Exchange Council">
            <a:extLst>
              <a:ext uri="{FF2B5EF4-FFF2-40B4-BE49-F238E27FC236}">
                <a16:creationId xmlns:a16="http://schemas.microsoft.com/office/drawing/2014/main" id="{791EC9BE-1105-6D17-22F3-26DF316E5D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>
            <a:fillRect/>
          </a:stretch>
        </p:blipFill>
        <p:spPr bwMode="auto">
          <a:xfrm>
            <a:off x="464223" y="1690690"/>
            <a:ext cx="7826367" cy="4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627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/>
              <a:t>Rule 11.18 – Truthful Statements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524000"/>
            <a:ext cx="42481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Truth Certification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140011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BCBF1-621E-5423-1C3E-08754DC5F89E}"/>
              </a:ext>
            </a:extLst>
          </p:cNvPr>
          <p:cNvSpPr txBox="1"/>
          <p:nvPr/>
        </p:nvSpPr>
        <p:spPr>
          <a:xfrm>
            <a:off x="380998" y="2333139"/>
            <a:ext cx="4480713" cy="2363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2400" i="0"/>
              <a:t>“All statements made therein of the party’s own personal knowledge are </a:t>
            </a:r>
            <a:r>
              <a:rPr lang="en-US" sz="2400"/>
              <a:t>true, and all statements made therein on information and belief are believed to be true.” </a:t>
            </a:r>
          </a:p>
          <a:p>
            <a:pPr marL="0" indent="0">
              <a:lnSpc>
                <a:spcPct val="90000"/>
              </a:lnSpc>
            </a:pPr>
            <a:r>
              <a:rPr lang="en-US" sz="2000"/>
              <a:t>  -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 CFR 11.18(b)(1)</a:t>
            </a:r>
            <a:endParaRPr lang="en-US" sz="14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A person in a suit holding his hand up&#10;&#10;Description automatically generated with medium confidence">
            <a:extLst>
              <a:ext uri="{FF2B5EF4-FFF2-40B4-BE49-F238E27FC236}">
                <a16:creationId xmlns:a16="http://schemas.microsoft.com/office/drawing/2014/main" id="{561861E4-0ED4-09B0-245A-5C3D64ECEC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r="3" b="3"/>
          <a:stretch>
            <a:fillRect/>
          </a:stretch>
        </p:blipFill>
        <p:spPr>
          <a:xfrm>
            <a:off x="4744015" y="1981200"/>
            <a:ext cx="4018985" cy="3517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491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/>
              <a:t>Rule 11.18 – Reasonable Inquiry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19" y="1505532"/>
            <a:ext cx="43281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Inquiry Certification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140011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BCBF1-621E-5423-1C3E-08754DC5F89E}"/>
              </a:ext>
            </a:extLst>
          </p:cNvPr>
          <p:cNvSpPr txBox="1"/>
          <p:nvPr/>
        </p:nvSpPr>
        <p:spPr>
          <a:xfrm flipH="1">
            <a:off x="4427144" y="2018924"/>
            <a:ext cx="4716855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To the best of knowledge, information and belief,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formed after an inquiry reasonable under the circumstances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</a:p>
          <a:p>
            <a:pPr marL="0" indent="0">
              <a:lnSpc>
                <a:spcPct val="90000"/>
              </a:lnSpc>
            </a:pPr>
            <a:r>
              <a:rPr lang="en-US" sz="1800"/>
              <a:t> (i)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Not presented for improper purpose; </a:t>
            </a:r>
          </a:p>
          <a:p>
            <a:pPr marL="0" indent="0">
              <a:lnSpc>
                <a:spcPct val="90000"/>
              </a:lnSpc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(ii) Legal contentions warranted; </a:t>
            </a:r>
          </a:p>
          <a:p>
            <a:pPr marL="0" indent="0">
              <a:lnSpc>
                <a:spcPct val="90000"/>
              </a:lnSpc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(iii) Factual contentions evidentiary support; </a:t>
            </a:r>
          </a:p>
          <a:p>
            <a:pPr marL="0" indent="0">
              <a:lnSpc>
                <a:spcPct val="90000"/>
              </a:lnSpc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(iv) Denials warranted on evidence.</a:t>
            </a:r>
          </a:p>
          <a:p>
            <a:pPr marL="0" indent="0">
              <a:lnSpc>
                <a:spcPct val="90000"/>
              </a:lnSpc>
            </a:pPr>
            <a:r>
              <a:rPr lang="en-US" sz="1800"/>
              <a:t>  - 37 CFR 11.18(b)(2)</a:t>
            </a:r>
            <a:endParaRPr lang="en-US" sz="1800" i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80A83B-FBFB-2E4A-30E1-F6C6889932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4" y="2441935"/>
            <a:ext cx="3886200" cy="2478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1381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/>
              <a:t>Rule 11.18 – Personal Signature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524000"/>
            <a:ext cx="413385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Signature Certification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847AD8-F7E2-821D-5B1B-802649CB26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i="0">
                <a:latin typeface="Arial" panose="020B0604020202020204" pitchFamily="34" charset="0"/>
                <a:cs typeface="Arial" panose="020B0604020202020204" pitchFamily="34" charset="0"/>
              </a:rPr>
              <a:t>“each piece of correspondence filed by a practitioner . . must bear a signature, </a:t>
            </a:r>
            <a:r>
              <a:rPr lang="en-US" sz="2800" b="1" i="0">
                <a:latin typeface="Arial" panose="020B0604020202020204" pitchFamily="34" charset="0"/>
                <a:cs typeface="Arial" panose="020B0604020202020204" pitchFamily="34" charset="0"/>
              </a:rPr>
              <a:t>personally signed by such practitioner</a:t>
            </a:r>
            <a:r>
              <a:rPr lang="en-US" sz="2800" i="0">
                <a:latin typeface="Arial" panose="020B0604020202020204" pitchFamily="34" charset="0"/>
                <a:cs typeface="Arial" panose="020B0604020202020204" pitchFamily="34" charset="0"/>
              </a:rPr>
              <a:t>, in compliance with §1.4(d)(1) of this chapter . . .”               	-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37 CFR 11.18(a)</a:t>
            </a:r>
            <a:r>
              <a:rPr lang="en-US" sz="2400" i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</a:pPr>
            <a:endParaRPr lang="en-US" sz="2000"/>
          </a:p>
          <a:p>
            <a:pPr marL="0" indent="0">
              <a:lnSpc>
                <a:spcPct val="90000"/>
              </a:lnSpc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Person signing certifies inserted own sig. or </a:t>
            </a:r>
            <a:r>
              <a:rPr lang="en-US" sz="2800" i="0">
                <a:latin typeface="Arial" panose="020B0604020202020204" pitchFamily="34" charset="0"/>
                <a:cs typeface="Arial" panose="020B0604020202020204" pitchFamily="34" charset="0"/>
              </a:rPr>
              <a:t>“reasonable basis to believe person whose signature is present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was actually inserted by that person.”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      	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-  37 CFR 1.4(d)(2)(i); (d)(3)</a:t>
            </a:r>
            <a:endParaRPr lang="en-US" sz="20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111CC-2FAE-71B8-3D64-2870472AF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r="-1" b="-1"/>
          <a:stretch>
            <a:fillRect/>
          </a:stretch>
        </p:blipFill>
        <p:spPr>
          <a:xfrm>
            <a:off x="593933" y="2667000"/>
            <a:ext cx="37719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9911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514DAB-5533-4C35-9EC7-2B8FCC14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90122"/>
            <a:ext cx="7886700" cy="1880812"/>
          </a:xfrm>
        </p:spPr>
        <p:txBody>
          <a:bodyPr>
            <a:normAutofit/>
          </a:bodyPr>
          <a:lstStyle/>
          <a:p>
            <a:r>
              <a:rPr lang="en-US" sz="4000" b="1">
                <a:cs typeface="Arial"/>
              </a:rPr>
              <a:t>Rule 11.18: Relationship with Ethical Duties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97069F-BA7B-4360-8917-60919782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9F70-D7FE-D94A-B6B7-8684B6BF4D08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Placeholder 3" descr="A picture containing person, person, dressed&#10;&#10;Description automatically generated">
            <a:extLst>
              <a:ext uri="{FF2B5EF4-FFF2-40B4-BE49-F238E27FC236}">
                <a16:creationId xmlns:a16="http://schemas.microsoft.com/office/drawing/2014/main" id="{C9F20835-7DFA-070C-A367-153381C01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7821"/>
          <a:stretch>
            <a:fillRect/>
          </a:stretch>
        </p:blipFill>
        <p:spPr>
          <a:xfrm>
            <a:off x="707450" y="1828800"/>
            <a:ext cx="7048533" cy="3962400"/>
          </a:xfrm>
        </p:spPr>
      </p:pic>
    </p:spTree>
    <p:extLst>
      <p:ext uri="{BB962C8B-B14F-4D97-AF65-F5344CB8AC3E}">
        <p14:creationId xmlns:p14="http://schemas.microsoft.com/office/powerpoint/2010/main" val="30477583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/>
              <a:t>Overview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How it Started</a:t>
            </a:r>
          </a:p>
          <a:p>
            <a:r>
              <a:rPr lang="en-US"/>
              <a:t>OED Involvement</a:t>
            </a:r>
          </a:p>
          <a:p>
            <a:r>
              <a:rPr lang="en-US"/>
              <a:t>Growth of UPL in TM Matters</a:t>
            </a:r>
            <a:endParaRPr lang="en-US">
              <a:cs typeface="Arial"/>
            </a:endParaRPr>
          </a:p>
          <a:p>
            <a:r>
              <a:rPr lang="en-US"/>
              <a:t>Rule 11.18 Certification Requirements</a:t>
            </a:r>
            <a:endParaRPr lang="en-US">
              <a:cs typeface="Arial"/>
            </a:endParaRPr>
          </a:p>
          <a:p>
            <a:r>
              <a:rPr lang="en-US"/>
              <a:t>Disciplinary Trends at USPTO</a:t>
            </a:r>
            <a:endParaRPr lang="en-US">
              <a:cs typeface="Arial"/>
            </a:endParaRPr>
          </a:p>
          <a:p>
            <a:r>
              <a:rPr lang="en-US"/>
              <a:t>Best Practices for Compliance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758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/>
              <a:t>Meritorious Claims – Rule 3.1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“A practitioner [lawyer] shall not bring or defend a proceeding, or assert or controvert an issue therein, unless there is a basis in law and fact for doing so that is not frivolous. . . .”</a:t>
            </a:r>
          </a:p>
          <a:p>
            <a:pPr marL="914400" lvl="1" indent="-457200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37 CFR 11.301; UCJA R. 13-3.1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Rule requires lawyers to: 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Inform selves about facts of clients’ cases and applicable law; 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Determine they can make good faith arguments in support of  clients’ position; 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Not abuse legal procedure</a:t>
            </a:r>
          </a:p>
          <a:p>
            <a:pPr lvl="2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UCJA R. 13-3.1 cmt. [1], [2]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907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/>
              <a:t>Candor to the Tribunal – Rule 3.3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“A practitioner [lawyer] shall not knowingly [or recklessly]”: </a:t>
            </a:r>
          </a:p>
          <a:p>
            <a:pPr marL="914400" lvl="1" indent="-457200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Make a false statement of fact or law to tribunal; </a:t>
            </a:r>
          </a:p>
          <a:p>
            <a:pPr marL="914400" lvl="1" indent="-457200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Fail to correct a false statement of fact or law previously made to tribunal; </a:t>
            </a:r>
          </a:p>
          <a:p>
            <a:pPr marL="1371600" lvl="2" indent="-457200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 CFR 11.303(a)(1); UCJA R. 13-3.3(a)(1), (a)(2)</a:t>
            </a:r>
          </a:p>
          <a:p>
            <a:pPr marL="457200" lvl="1" indent="0"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“A practitioner [lawyer] shall not knowingly [or      recklessly]”: 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Offer evidence known to be false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37 CFR 11.303(a)(c); UCJA R. 13-3.3(b)</a:t>
            </a:r>
          </a:p>
          <a:p>
            <a:pPr marL="914400" lvl="2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0964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/>
              <a:t>Competence – Rule 1.1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“A practitioner [lawyer] shall provide competent representation to a client.” </a:t>
            </a:r>
          </a:p>
          <a:p>
            <a:pPr marL="457200" indent="-45720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Competency requires “legal knowledge, skill, thoroughness, and preparation reasonably necessary for the representation . . .” </a:t>
            </a:r>
          </a:p>
          <a:p>
            <a:pPr marL="914400" lvl="1" indent="-457200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37 CFR 11.101; UCJA R. 13-1.1</a:t>
            </a:r>
          </a:p>
          <a:p>
            <a:pPr marL="457200" lvl="1" indent="0"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01399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/>
              <a:t>Aiding UPL – Rule 5.5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“A practitioner [lawyer] shall not practice law in a jurisdiction in violation of the regulation of the legal profession in that jurisdiction, </a:t>
            </a:r>
            <a:r>
              <a:rPr 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or assist another in doing so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marL="914400" lvl="1" indent="-457200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37 CFR 11.505; UCJA R. 13-5.5(a)</a:t>
            </a:r>
          </a:p>
          <a:p>
            <a:pPr marL="914400" lvl="1" indent="-457200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Lawyers may employ paraprofessionals and delegate functions to them, but lawyer must:</a:t>
            </a:r>
          </a:p>
          <a:p>
            <a:pPr marL="914400" lvl="1" indent="-457200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Supervise the delegated work; and</a:t>
            </a:r>
          </a:p>
          <a:p>
            <a:pPr marL="914400" lvl="1" indent="-457200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Retain responsibility for their work</a:t>
            </a:r>
          </a:p>
          <a:p>
            <a:pPr marL="1371600" lvl="2" indent="-45720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37 CFR 11.5; UCJA R. 13-5.5 cmt [2]</a:t>
            </a:r>
          </a:p>
          <a:p>
            <a:pPr marL="914400" lvl="1" indent="-457200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2599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/>
              <a:t>Client Communications – Rule 1.4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“A practitioner [lawyer] shall . . . . Reasonably consult with the client about the means by which the client’s objectives are to be accomplished” </a:t>
            </a:r>
          </a:p>
          <a:p>
            <a:pPr marL="914400" lvl="1" indent="-457200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37 CFR 11.104(a)(2); UCJA R. 13-1.4(a)(2)</a:t>
            </a:r>
          </a:p>
          <a:p>
            <a:pPr marL="914400" lvl="1" indent="-457200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“A practitioner [lawyer] shall explain a matter to the extent reasonably necessary to permit the client to make informed decisions regarding the representation” </a:t>
            </a:r>
          </a:p>
          <a:p>
            <a:pPr marL="914400" lvl="1" indent="-45720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37 CFR 11.104(b); UCJA R. 13-1.4(b)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4622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514DAB-5533-4C35-9EC7-2B8FCC14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26748"/>
            <a:ext cx="7886700" cy="1817438"/>
          </a:xfrm>
        </p:spPr>
        <p:txBody>
          <a:bodyPr>
            <a:normAutofit/>
          </a:bodyPr>
          <a:lstStyle/>
          <a:p>
            <a:r>
              <a:rPr lang="en-US" sz="4000" b="1">
                <a:cs typeface="Arial"/>
              </a:rPr>
              <a:t>Discipline Trends From Foreign Applicant IP Representation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97069F-BA7B-4360-8917-60919782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9F70-D7FE-D94A-B6B7-8684B6BF4D08}" type="slidenum">
              <a:rPr lang="en-US" smtClean="0"/>
              <a:t>25</a:t>
            </a:fld>
            <a:endParaRPr lang="en-US"/>
          </a:p>
        </p:txBody>
      </p:sp>
      <p:pic>
        <p:nvPicPr>
          <p:cNvPr id="3076" name="Picture 4" descr="The Beatings Will Continue Until Morale Improves Metal Sign | eBay">
            <a:extLst>
              <a:ext uri="{FF2B5EF4-FFF2-40B4-BE49-F238E27FC236}">
                <a16:creationId xmlns:a16="http://schemas.microsoft.com/office/drawing/2014/main" id="{C1D8A3FE-1266-CAD5-7191-8CF7012716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773" y="1384697"/>
            <a:ext cx="6391747" cy="46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398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/>
              <a:t>Common TM Disciplinary Fact Pattern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5304"/>
            <a:ext cx="7886700" cy="4601660"/>
          </a:xfrm>
        </p:spPr>
        <p:txBody>
          <a:bodyPr>
            <a:norm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Someone from China solicits “cooperation” agreement</a:t>
            </a:r>
          </a:p>
          <a:p>
            <a:pPr lvl="1"/>
            <a:r>
              <a:rPr lang="en-US" sz="2000" i="0">
                <a:latin typeface="Arial" panose="020B0604020202020204" pitchFamily="34" charset="0"/>
                <a:cs typeface="Arial" panose="020B0604020202020204" pitchFamily="34" charset="0"/>
              </a:rPr>
              <a:t>Often a trademark “agency” or type of TM filing service</a:t>
            </a:r>
          </a:p>
          <a:p>
            <a:pPr lvl="1"/>
            <a:r>
              <a:rPr lang="en-US" sz="2000" i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contacts U.S. attorney with CN family name</a:t>
            </a:r>
          </a:p>
          <a:p>
            <a:pPr lvl="1"/>
            <a:r>
              <a:rPr lang="en-US" sz="2000" i="0">
                <a:latin typeface="Arial" panose="020B0604020202020204" pitchFamily="34" charset="0"/>
                <a:cs typeface="Arial" panose="020B0604020202020204" pitchFamily="34" charset="0"/>
              </a:rPr>
              <a:t>Often the U.S. atty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has little or no TM experience</a:t>
            </a:r>
          </a:p>
          <a:p>
            <a:pPr marL="457200" lvl="1" indent="0">
              <a:buNone/>
            </a:pPr>
            <a:endParaRPr 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CN “agent” does the legwork, U.S. Atty minimized </a:t>
            </a:r>
            <a:endParaRPr lang="en-US" sz="22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The TM agency: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Communicates with </a:t>
            </a:r>
            <a:r>
              <a:rPr lang="en-US" sz="2000" i="0">
                <a:latin typeface="Arial" panose="020B0604020202020204" pitchFamily="34" charset="0"/>
                <a:cs typeface="Arial" panose="020B0604020202020204" pitchFamily="34" charset="0"/>
              </a:rPr>
              <a:t>applicant, collects specimens, and drafts application;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Sends to U.S. atty for review (sometimes);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Signs application using U.S. atty’s S-sig (sometimes);  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Files the application</a:t>
            </a:r>
          </a:p>
          <a:p>
            <a:pPr marL="0" indent="0">
              <a:buNone/>
            </a:pPr>
            <a:endParaRPr lang="en-US" sz="16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7714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/>
              <a:t>Common TM Disciplinary Fact Pattern (cont’d)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5304"/>
            <a:ext cx="7886700" cy="4601660"/>
          </a:xfrm>
        </p:spPr>
        <p:txBody>
          <a:bodyPr>
            <a:normAutofit/>
          </a:bodyPr>
          <a:lstStyle/>
          <a:p>
            <a:r>
              <a:rPr lang="en-US" sz="2400" i="0">
                <a:latin typeface="Arial" panose="020B0604020202020204" pitchFamily="34" charset="0"/>
                <a:cs typeface="Arial" panose="020B0604020202020204" pitchFamily="34" charset="0"/>
              </a:rPr>
              <a:t>The U.S. Atty:</a:t>
            </a:r>
          </a:p>
          <a:p>
            <a:pPr lvl="1"/>
            <a:r>
              <a:rPr lang="en-US" sz="2000" i="0">
                <a:latin typeface="Arial" panose="020B0604020202020204" pitchFamily="34" charset="0"/>
                <a:cs typeface="Arial" panose="020B0604020202020204" pitchFamily="34" charset="0"/>
              </a:rPr>
              <a:t>Reviews draft OBJ file (sometimes)</a:t>
            </a:r>
          </a:p>
          <a:p>
            <a:pPr lvl="1"/>
            <a:r>
              <a:rPr lang="en-US" sz="2000" i="0">
                <a:latin typeface="Arial" panose="020B0604020202020204" pitchFamily="34" charset="0"/>
                <a:cs typeface="Arial" panose="020B0604020202020204" pitchFamily="34" charset="0"/>
              </a:rPr>
              <a:t>Signs through TEAS (sometimes) OR authorizes CN agent to S-sign on their behalf (or for client)</a:t>
            </a:r>
            <a:endParaRPr lang="en-US" sz="16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Collects payment from referral source/agency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Rarely, if ever, communicates with applicant-client</a:t>
            </a:r>
            <a:endParaRPr lang="en-US" sz="16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results: </a:t>
            </a:r>
          </a:p>
          <a:p>
            <a:pPr lvl="1"/>
            <a:r>
              <a:rPr lang="en-US" sz="2000" i="0">
                <a:latin typeface="Arial" panose="020B0604020202020204" pitchFamily="34" charset="0"/>
                <a:cs typeface="Arial" panose="020B0604020202020204" pitchFamily="34" charset="0"/>
              </a:rPr>
              <a:t>Mass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numbers of filings; 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Specimen rejections; </a:t>
            </a:r>
          </a:p>
          <a:p>
            <a:pPr lvl="1"/>
            <a:r>
              <a:rPr lang="en-US" sz="2000" i="0">
                <a:latin typeface="Arial" panose="020B0604020202020204" pitchFamily="34" charset="0"/>
                <a:cs typeface="Arial" panose="020B0604020202020204" pitchFamily="34" charset="0"/>
              </a:rPr>
              <a:t>TEAS meta may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prove violation of “personal” signature rule</a:t>
            </a:r>
          </a:p>
          <a:p>
            <a:pPr lvl="2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37 CFR 11.18; 37 CFR 2.193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9964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i="1"/>
              <a:t>In Re Zhang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6662"/>
            <a:ext cx="7886700" cy="4710302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Atty admitted March 2019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“Agents” in CN hire Atty to be of record in TM applications prepared by foreign non-attorney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Paid $40-$60 per application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8,500 applications filed in 2020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9,800 applications in 2021</a:t>
            </a:r>
          </a:p>
          <a:p>
            <a:pPr lvl="2"/>
            <a:r>
              <a:rPr lang="en-US" i="0">
                <a:latin typeface="Arial" panose="020B0604020202020204" pitchFamily="34" charset="0"/>
                <a:cs typeface="Arial" panose="020B0604020202020204" pitchFamily="34" charset="0"/>
              </a:rPr>
              <a:t>Over 350 applications in a single day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Cursory review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Permitted agent to sign name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Atty agrees conduct misrepresented facts to tribunal, failed to communicate, aided UPL</a:t>
            </a:r>
          </a:p>
          <a:p>
            <a:r>
              <a:rPr lang="en-US" i="0">
                <a:latin typeface="Arial" panose="020B0604020202020204" pitchFamily="34" charset="0"/>
                <a:cs typeface="Arial" panose="020B0604020202020204" pitchFamily="34" charset="0"/>
              </a:rPr>
              <a:t>90-day suspension</a:t>
            </a:r>
          </a:p>
          <a:p>
            <a:pPr marL="457200" lvl="1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In re Zhang</a:t>
            </a:r>
            <a:r>
              <a:rPr lang="en-US" sz="2000" i="0">
                <a:latin typeface="Arial" panose="020B0604020202020204" pitchFamily="34" charset="0"/>
                <a:cs typeface="Arial" panose="020B0604020202020204" pitchFamily="34" charset="0"/>
              </a:rPr>
              <a:t>, Proc. No. D2022-16 (USPTO July 11, 2022)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8662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i="1"/>
              <a:t>In Re Wan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6662"/>
            <a:ext cx="7886700" cy="4710302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“Agents” in CN hire Atty to be of record in TM applications prepared by foreign non-attorney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Before 8/3/19 – 2,500 TM apps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8/3/19 – 3/31/21 – 18,000 TM apps (solo)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Atty entered applicant signature, in violation of personal signature rule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Due to time restrictions from volume, failed to adequately review or communicate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Violated duty of competence, candor to tribunal, and aided UPL</a:t>
            </a:r>
          </a:p>
          <a:p>
            <a:r>
              <a:rPr lang="en-US" i="0">
                <a:latin typeface="Arial" panose="020B0604020202020204" pitchFamily="34" charset="0"/>
                <a:cs typeface="Arial" panose="020B0604020202020204" pitchFamily="34" charset="0"/>
              </a:rPr>
              <a:t>Six-month suspension</a:t>
            </a:r>
          </a:p>
          <a:p>
            <a:pPr marL="457200" lvl="1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In re Wan</a:t>
            </a:r>
            <a:r>
              <a:rPr lang="en-US" sz="2000" i="0">
                <a:latin typeface="Arial" panose="020B0604020202020204" pitchFamily="34" charset="0"/>
                <a:cs typeface="Arial" panose="020B0604020202020204" pitchFamily="34" charset="0"/>
              </a:rPr>
              <a:t>, Proc. No. D2022-04 (PTO Apr. 11, 2022)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717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312871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9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204588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2871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49D009-DD64-4D05-BF60-0E0D00DD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23406"/>
            <a:ext cx="2740825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300" b="1" kern="1200">
                <a:latin typeface="+mj-lt"/>
                <a:ea typeface="+mj-ea"/>
                <a:cs typeface="+mj-cs"/>
              </a:rPr>
              <a:t>How This “War” Evolved</a:t>
            </a:r>
            <a:r>
              <a:rPr lang="en-US" sz="4300" b="1"/>
              <a:t> </a:t>
            </a:r>
            <a:endParaRPr lang="en-US" sz="4300" b="1" kern="1200">
              <a:latin typeface="+mj-lt"/>
              <a:cs typeface="Arial"/>
            </a:endParaRPr>
          </a:p>
        </p:txBody>
      </p:sp>
      <p:pic>
        <p:nvPicPr>
          <p:cNvPr id="5" name="Picture 2" descr="Lawyer Evolution Primates Court Lawyer's Robe' Sticker | Spreadshirt">
            <a:extLst>
              <a:ext uri="{FF2B5EF4-FFF2-40B4-BE49-F238E27FC236}">
                <a16:creationId xmlns:a16="http://schemas.microsoft.com/office/drawing/2014/main" id="{99FECB43-9050-F179-8822-5E875AE1B5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111" y="1610021"/>
            <a:ext cx="5042480" cy="49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6E9AAD-B638-4D95-9101-BB0982CF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5029F70-D7FE-D94A-B6B7-8684B6BF4D08}" type="slidenum">
              <a:rPr lang="en-US" sz="1200">
                <a:solidFill>
                  <a:srgbClr val="000000">
                    <a:alpha val="60000"/>
                  </a:srgbClr>
                </a:solidFill>
                <a:latin typeface="+mn-lt"/>
              </a:rPr>
              <a:pPr algn="r">
                <a:spcAft>
                  <a:spcPts val="600"/>
                </a:spcAft>
              </a:pPr>
              <a:t>3</a:t>
            </a:fld>
            <a:endParaRPr lang="en-US" sz="1200">
              <a:solidFill>
                <a:srgbClr val="000000">
                  <a:alpha val="60000"/>
                </a:srgbClr>
              </a:solidFill>
              <a:latin typeface="+mn-lt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B1F8CE5-8259-8711-9ABE-AEC2EBAC2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9623" y="161144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3FC22EA3-0222-4410-F65D-2DCD1CF65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45790" y="0"/>
            <a:ext cx="3367192" cy="2102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75EF5-975E-8F86-D933-4060125F9392}"/>
              </a:ext>
            </a:extLst>
          </p:cNvPr>
          <p:cNvSpPr txBox="1"/>
          <p:nvPr/>
        </p:nvSpPr>
        <p:spPr>
          <a:xfrm>
            <a:off x="3200400" y="428466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2198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3CC6-1F57-4E58-BBFA-C58742BF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/>
              <a:t>In Re Meikle</a:t>
            </a:r>
            <a:endParaRPr lang="en-US" sz="2400" i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FFB31-AFDD-3242-A23B-3197889921DE}"/>
              </a:ext>
            </a:extLst>
          </p:cNvPr>
          <p:cNvSpPr/>
          <p:nvPr/>
        </p:nvSpPr>
        <p:spPr>
          <a:xfrm>
            <a:off x="391886" y="1384400"/>
            <a:ext cx="8409213" cy="35086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300">
                <a:solidFill>
                  <a:srgbClr val="000000"/>
                </a:solidFill>
                <a:latin typeface="Arial"/>
              </a:rPr>
              <a:t>Company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provided paralegal services to TM clients.</a:t>
            </a:r>
          </a:p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300">
                <a:solidFill>
                  <a:srgbClr val="000000"/>
                </a:solidFill>
                <a:latin typeface="Arial"/>
              </a:rPr>
              <a:t>Atty 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ultimate managerial authority over</a:t>
            </a:r>
            <a:r>
              <a:rPr lang="en-US" sz="2300">
                <a:solidFill>
                  <a:srgbClr val="000000"/>
                </a:solidFill>
                <a:latin typeface="Arial"/>
              </a:rPr>
              <a:t> 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nonpractitioner assistants.</a:t>
            </a:r>
          </a:p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300">
                <a:solidFill>
                  <a:srgbClr val="000000"/>
                </a:solidFill>
                <a:latin typeface="Arial"/>
              </a:rPr>
              <a:t>Atty 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permitted</a:t>
            </a:r>
            <a:r>
              <a:rPr lang="en-US" sz="2300">
                <a:solidFill>
                  <a:srgbClr val="000000"/>
                </a:solidFill>
                <a:latin typeface="Arial"/>
              </a:rPr>
              <a:t> 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non-practitioner assistants to</a:t>
            </a:r>
            <a:r>
              <a:rPr lang="en-US" sz="2300">
                <a:solidFill>
                  <a:srgbClr val="000000"/>
                </a:solidFill>
                <a:latin typeface="Arial"/>
              </a:rPr>
              <a:t> 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</a:t>
            </a:r>
            <a:r>
              <a:rPr lang="en-US" sz="2300">
                <a:solidFill>
                  <a:srgbClr val="000000"/>
                </a:solidFill>
                <a:latin typeface="Arial"/>
              </a:rPr>
              <a:t> 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behalf of</a:t>
            </a:r>
            <a:r>
              <a:rPr lang="en-US" sz="2300">
                <a:solidFill>
                  <a:srgbClr val="000000"/>
                </a:solidFill>
                <a:latin typeface="Arial"/>
              </a:rPr>
              <a:t> 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named signatory in</a:t>
            </a:r>
            <a:r>
              <a:rPr lang="en-US" sz="2300">
                <a:solidFill>
                  <a:srgbClr val="000000"/>
                </a:solidFill>
                <a:latin typeface="Arial"/>
              </a:rPr>
              <a:t> 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  <a:r>
              <a:rPr lang="en-US" sz="2300">
                <a:solidFill>
                  <a:srgbClr val="000000"/>
                </a:solidFill>
                <a:latin typeface="Arial"/>
              </a:rPr>
              <a:t> </a:t>
            </a: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trademark filings</a:t>
            </a:r>
          </a:p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300">
                <a:solidFill>
                  <a:srgbClr val="000000"/>
                </a:solidFill>
                <a:latin typeface="Arial"/>
              </a:rPr>
              <a:t>Violation of “personal” signature certification – Rule 11.18.</a:t>
            </a:r>
          </a:p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30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re Meikle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Proc. No. D2019-17 (USPTO, March 21,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4562-D517-455A-9A64-48C6799D9049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6037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3CC6-1F57-4E58-BBFA-C58742BF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/>
              <a:t>In Re Liu</a:t>
            </a:r>
            <a:endParaRPr lang="en-US" sz="2400" i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FFB31-AFDD-3242-A23B-3197889921DE}"/>
              </a:ext>
            </a:extLst>
          </p:cNvPr>
          <p:cNvSpPr/>
          <p:nvPr/>
        </p:nvSpPr>
        <p:spPr>
          <a:xfrm>
            <a:off x="391886" y="1384400"/>
            <a:ext cx="8409213" cy="49244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300">
                <a:solidFill>
                  <a:srgbClr val="000000"/>
                </a:solidFill>
                <a:latin typeface="Arial"/>
              </a:rPr>
              <a:t>Atty located in Texas</a:t>
            </a:r>
          </a:p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300">
                <a:solidFill>
                  <a:srgbClr val="000000"/>
                </a:solidFill>
                <a:latin typeface="Arial"/>
              </a:rPr>
              <a:t>Many TM filings purport to bear his personal signature entered within minutes of each other from various locations around China and California (not TX)</a:t>
            </a:r>
          </a:p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300">
                <a:solidFill>
                  <a:srgbClr val="000000"/>
                </a:solidFill>
                <a:latin typeface="Arial"/>
              </a:rPr>
              <a:t>1400 applications</a:t>
            </a:r>
          </a:p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300">
                <a:solidFill>
                  <a:srgbClr val="000000"/>
                </a:solidFill>
                <a:latin typeface="Arial"/>
              </a:rPr>
              <a:t>Atty did not conduct an adequate pre-filing review</a:t>
            </a:r>
          </a:p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300">
                <a:solidFill>
                  <a:srgbClr val="000000"/>
                </a:solidFill>
                <a:latin typeface="Arial"/>
              </a:rPr>
              <a:t>Violation of “personal” signature certification</a:t>
            </a:r>
          </a:p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300">
                <a:solidFill>
                  <a:srgbClr val="000000"/>
                </a:solidFill>
                <a:latin typeface="Arial"/>
              </a:rPr>
              <a:t>Conduct constituted misrepresentation to USPTO, offering false evidence, and failure to cooperate with OED investigation</a:t>
            </a:r>
          </a:p>
          <a:p>
            <a:pPr marL="342900" indent="-342900" fontAlgn="auto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300">
                <a:solidFill>
                  <a:srgbClr val="000000"/>
                </a:solidFill>
                <a:latin typeface="Arial"/>
              </a:rPr>
              <a:t>Excluded on default judgment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re Liu,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Proc. No. D2022-03 (USPTO Aug. 9, 2022)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4562-D517-455A-9A64-48C6799D9049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176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i="1"/>
              <a:t>In Re Chew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715"/>
            <a:ext cx="7886700" cy="4701248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Patent Agent identified as atty of record on approx. 4,000 design applications filed Aug. 2019 – Sept. 2021.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Certification of micro entity status rejected in 171 apps for exceeding filing limit.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Disciplined for failing to conduct reasonable pre-filing inquiry before filing micro entity certifications</a:t>
            </a:r>
          </a:p>
          <a:p>
            <a:pPr marL="0" indent="0">
              <a:buNone/>
            </a:pPr>
            <a:r>
              <a:rPr 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In re Chew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0">
                <a:latin typeface="Arial" panose="020B0604020202020204" pitchFamily="34" charset="0"/>
                <a:cs typeface="Arial" panose="020B0604020202020204" pitchFamily="34" charset="0"/>
              </a:rPr>
              <a:t>Proc. No. D2023-08 (USPTO Jan. 20, 2023)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5353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9D009-DD64-4D05-BF60-0E0D00DD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cs typeface="Arial"/>
              </a:rPr>
              <a:t>Best Practices for Compliance</a:t>
            </a:r>
            <a:endParaRPr lang="en-US" sz="36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DF1EC16-962C-4F9A-811B-689E8700B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0099" y="1348924"/>
            <a:ext cx="6881271" cy="458968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6E9AAD-B638-4D95-9101-BB0982CF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9F70-D7FE-D94A-B6B7-8684B6BF4D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1439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2479-251C-476F-AA3E-AB903131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r>
              <a:rPr lang="en-US" sz="2800" b="1"/>
              <a:t>Best Practices for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D450-E301-4AF4-A9EC-7460D334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982"/>
            <a:ext cx="7886700" cy="4655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Know who is, and is not, your client</a:t>
            </a:r>
          </a:p>
          <a:p>
            <a:r>
              <a:rPr lang="en-US"/>
              <a:t>Subject matter conflict checks</a:t>
            </a:r>
          </a:p>
          <a:p>
            <a:r>
              <a:rPr lang="en-US"/>
              <a:t>Watch out for high volume referrals and non-attorneys engaging in practice before Office</a:t>
            </a:r>
          </a:p>
          <a:p>
            <a:r>
              <a:rPr lang="en-US"/>
              <a:t>Document terms of representation</a:t>
            </a:r>
          </a:p>
          <a:p>
            <a:r>
              <a:rPr lang="en-US"/>
              <a:t>Rule 11.18 requires not blind rubber stamping-ask questions and demand proof</a:t>
            </a:r>
          </a:p>
          <a:p>
            <a:r>
              <a:rPr lang="en-US"/>
              <a:t>Enter own signatures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283C4-8E12-4A2B-B3AC-A18330444E7F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24301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039" y="567725"/>
            <a:ext cx="75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 YOU!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BD1F73-CADF-044D-9D27-8F533EFDEA62}"/>
              </a:ext>
            </a:extLst>
          </p:cNvPr>
          <p:cNvSpPr/>
          <p:nvPr/>
        </p:nvSpPr>
        <p:spPr>
          <a:xfrm flipV="1">
            <a:off x="439784" y="1203592"/>
            <a:ext cx="8704217" cy="45719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5C611D-416F-6E47-9663-09670DA6B3C1}"/>
              </a:ext>
            </a:extLst>
          </p:cNvPr>
          <p:cNvSpPr/>
          <p:nvPr/>
        </p:nvSpPr>
        <p:spPr>
          <a:xfrm>
            <a:off x="1403288" y="2299580"/>
            <a:ext cx="5963836" cy="43396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Michael E. McCabe, Jr.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McCabe Ali LLP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4000">
                <a:solidFill>
                  <a:srgbClr val="00000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mccabeali.com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lang="en-US" sz="4000">
                <a:solidFill>
                  <a:srgbClr val="000000"/>
                </a:solidFill>
                <a:latin typeface="Arial"/>
              </a:rPr>
              <a:t>301-798-1110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sz="2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D0FA5-8C00-9F4C-96F7-5A992B815E2C}"/>
              </a:ext>
            </a:extLst>
          </p:cNvPr>
          <p:cNvSpPr/>
          <p:nvPr/>
        </p:nvSpPr>
        <p:spPr>
          <a:xfrm>
            <a:off x="4325748" y="1615266"/>
            <a:ext cx="4654966" cy="23237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B2046-0203-4A57-B782-BCF3629EDB88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62950" cy="1325563"/>
          </a:xfrm>
        </p:spPr>
        <p:txBody>
          <a:bodyPr>
            <a:normAutofit/>
          </a:bodyPr>
          <a:lstStyle/>
          <a:p>
            <a:r>
              <a:rPr lang="en-US" sz="2700" b="1"/>
              <a:t>TM Applications From China</a:t>
            </a:r>
            <a:endParaRPr lang="en-US" baseline="30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Fraudulent Chinese trademarks prompt new rules at the USPTO">
            <a:extLst>
              <a:ext uri="{FF2B5EF4-FFF2-40B4-BE49-F238E27FC236}">
                <a16:creationId xmlns:a16="http://schemas.microsoft.com/office/drawing/2014/main" id="{A09605A3-DC74-0D84-D841-2B49AC17FE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24000"/>
            <a:ext cx="70866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427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62950" cy="1325563"/>
          </a:xfrm>
        </p:spPr>
        <p:txBody>
          <a:bodyPr>
            <a:normAutofit/>
          </a:bodyPr>
          <a:lstStyle/>
          <a:p>
            <a:r>
              <a:rPr lang="en-US" sz="2700" b="1"/>
              <a:t>TM Applications From China (cont’d)</a:t>
            </a:r>
            <a:endParaRPr lang="en-US" baseline="30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7FE2103-FEA8-66F6-C0A7-E6CD1FA28A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1" y="1364730"/>
            <a:ext cx="4867784" cy="48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93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614489"/>
          </a:xfrm>
        </p:spPr>
        <p:txBody>
          <a:bodyPr>
            <a:normAutofit/>
          </a:bodyPr>
          <a:lstStyle/>
          <a:p>
            <a:r>
              <a:rPr lang="en-US" sz="2700" b="1"/>
              <a:t>Why The Increase?  And Why China? 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600" b="1">
                <a:latin typeface="Arial"/>
                <a:cs typeface="Arial"/>
              </a:rPr>
              <a:t>LEGITIMATE MARKET FACTORS</a:t>
            </a:r>
            <a:r>
              <a:rPr lang="en-US" sz="2600">
                <a:latin typeface="Arial"/>
                <a:cs typeface="Arial"/>
              </a:rPr>
              <a:t>:</a:t>
            </a:r>
          </a:p>
          <a:p>
            <a:pPr marL="457200" indent="-457200"/>
            <a:r>
              <a:rPr lang="en-US" sz="2600">
                <a:latin typeface="Arial"/>
                <a:cs typeface="Arial"/>
              </a:rPr>
              <a:t>Increase of “Made in China” products</a:t>
            </a:r>
          </a:p>
          <a:p>
            <a:pPr marL="457200" indent="-457200"/>
            <a:r>
              <a:rPr lang="en-US" sz="2600">
                <a:latin typeface="Arial"/>
                <a:cs typeface="Arial"/>
              </a:rPr>
              <a:t>Amazon Brand Registry proof of IP rights</a:t>
            </a:r>
            <a:endParaRPr lang="en-US"/>
          </a:p>
          <a:p>
            <a:pPr marL="0" indent="0">
              <a:buNone/>
            </a:pP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1">
                <a:latin typeface="Arial"/>
                <a:cs typeface="Arial"/>
              </a:rPr>
              <a:t>"NON-MARKET" FACTORS</a:t>
            </a:r>
            <a:r>
              <a:rPr lang="en-US" sz="2600">
                <a:latin typeface="Arial"/>
                <a:cs typeface="Arial"/>
              </a:rPr>
              <a:t>:</a:t>
            </a:r>
          </a:p>
          <a:p>
            <a:r>
              <a:rPr lang="en-US" sz="2600">
                <a:latin typeface="Arial"/>
                <a:cs typeface="Arial"/>
              </a:rPr>
              <a:t>CN government subsidies &gt; US filing fees</a:t>
            </a:r>
          </a:p>
          <a:p>
            <a:r>
              <a:rPr lang="en-US" sz="2600">
                <a:latin typeface="Arial"/>
                <a:cs typeface="Arial"/>
              </a:rPr>
              <a:t>CN mandate to increase Madrid Protocol apps by 50%</a:t>
            </a:r>
          </a:p>
          <a:p>
            <a:r>
              <a:rPr lang="en-US" sz="2600">
                <a:latin typeface="Arial"/>
                <a:cs typeface="Arial"/>
              </a:rPr>
              <a:t>Ransom or sell marks to legitimate owners</a:t>
            </a:r>
          </a:p>
          <a:p>
            <a:r>
              <a:rPr lang="en-US" sz="2600">
                <a:latin typeface="Arial"/>
                <a:cs typeface="Arial"/>
              </a:rPr>
              <a:t>Thwart takedown notices</a:t>
            </a:r>
            <a:endParaRPr lang="en-US" sz="2200">
              <a:latin typeface="Arial"/>
              <a:cs typeface="Arial"/>
            </a:endParaRPr>
          </a:p>
          <a:p>
            <a:pPr marL="339725" lvl="1" indent="0">
              <a:buNone/>
            </a:pPr>
            <a:endParaRPr lang="en-US" sz="2600"/>
          </a:p>
          <a:p>
            <a:endParaRPr lang="en-US" sz="2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9474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" y="174626"/>
            <a:ext cx="7886700" cy="1614489"/>
          </a:xfrm>
        </p:spPr>
        <p:txBody>
          <a:bodyPr>
            <a:normAutofit/>
          </a:bodyPr>
          <a:lstStyle/>
          <a:p>
            <a:r>
              <a:rPr lang="en-US" sz="2700" b="1"/>
              <a:t>Red Flags of Improper TM Practices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219950" cy="4652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600">
                <a:latin typeface="Arial"/>
                <a:cs typeface="Arial"/>
              </a:rPr>
              <a:t>Specimen rejections</a:t>
            </a:r>
          </a:p>
          <a:p>
            <a:pPr marL="457200" indent="-457200"/>
            <a:r>
              <a:rPr lang="en-US" sz="2600">
                <a:latin typeface="Arial"/>
                <a:cs typeface="Arial"/>
              </a:rPr>
              <a:t>Sketchy use claims</a:t>
            </a:r>
          </a:p>
          <a:p>
            <a:pPr marL="457200" indent="-457200"/>
            <a:r>
              <a:rPr lang="en-US" sz="2600">
                <a:latin typeface="Arial"/>
                <a:cs typeface="Arial"/>
              </a:rPr>
              <a:t>Difficulty verifying applicant</a:t>
            </a:r>
          </a:p>
          <a:p>
            <a:pPr marL="457200" indent="-457200"/>
            <a:r>
              <a:rPr lang="en-US" sz="2600">
                <a:latin typeface="Arial"/>
                <a:cs typeface="Arial"/>
              </a:rPr>
              <a:t>Mass filings w/ same address</a:t>
            </a:r>
          </a:p>
          <a:p>
            <a:pPr marL="457200" indent="-457200"/>
            <a:r>
              <a:rPr lang="en-US" sz="2600">
                <a:latin typeface="Arial"/>
                <a:cs typeface="Arial"/>
              </a:rPr>
              <a:t>Unclear who is preparing, signing and/or filing</a:t>
            </a:r>
          </a:p>
          <a:p>
            <a:pPr marL="457200" indent="-457200"/>
            <a:r>
              <a:rPr lang="en-US" sz="2600">
                <a:latin typeface="Arial"/>
                <a:cs typeface="Arial"/>
              </a:rPr>
              <a:t>No U.S. attorney involved</a:t>
            </a:r>
          </a:p>
          <a:p>
            <a:pPr marL="457200" indent="-457200"/>
            <a:r>
              <a:rPr lang="en-US" sz="2600">
                <a:latin typeface="Arial"/>
                <a:cs typeface="Arial"/>
              </a:rPr>
              <a:t>Enforcing U.S. law prohibiting Unauthorized Practice of Law against persons in China not plausible</a:t>
            </a: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lvl="1" indent="0">
              <a:buNone/>
            </a:pPr>
            <a:endParaRPr lang="en-US" sz="2600"/>
          </a:p>
          <a:p>
            <a:endParaRPr lang="en-US" sz="2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2" descr="China Flag Images – Browse 140,339 Stock Photos, Vectors, and Video | Adobe  Stock">
            <a:extLst>
              <a:ext uri="{FF2B5EF4-FFF2-40B4-BE49-F238E27FC236}">
                <a16:creationId xmlns:a16="http://schemas.microsoft.com/office/drawing/2014/main" id="{E6F0AB4E-3A29-9F6D-FE20-B112C552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7782"/>
            <a:ext cx="2426143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625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B6FA-B976-42DF-A55D-90C7252D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" y="-72428"/>
            <a:ext cx="7886700" cy="1861543"/>
          </a:xfrm>
        </p:spPr>
        <p:txBody>
          <a:bodyPr>
            <a:normAutofit/>
          </a:bodyPr>
          <a:lstStyle/>
          <a:p>
            <a:r>
              <a:rPr lang="en-US" sz="2700" b="1"/>
              <a:t>Similar Motivations Increase Focus on Improper Patent Practices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0B79-F8AA-44B4-B2FD-4FA80440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219950" cy="4652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600">
                <a:latin typeface="Arial"/>
                <a:cs typeface="Arial"/>
              </a:rPr>
              <a:t>CN subsidies greater than cost of filing U.S. application, plus gov’t quotas, motivate increased filings</a:t>
            </a:r>
          </a:p>
          <a:p>
            <a:pPr marL="457200" indent="-457200"/>
            <a:r>
              <a:rPr lang="en-US" sz="2600">
                <a:latin typeface="Arial"/>
                <a:cs typeface="Arial"/>
              </a:rPr>
              <a:t>Subsidies and quotas motivate divisional filing strategies</a:t>
            </a:r>
          </a:p>
          <a:p>
            <a:pPr marL="457200" indent="-457200"/>
            <a:r>
              <a:rPr lang="en-US" sz="2600">
                <a:latin typeface="Arial"/>
                <a:cs typeface="Arial"/>
              </a:rPr>
              <a:t>Micro entity reduced costs for applicants</a:t>
            </a:r>
          </a:p>
          <a:p>
            <a:pPr marL="457200" indent="-457200"/>
            <a:r>
              <a:rPr lang="en-US" sz="2600">
                <a:latin typeface="Arial"/>
                <a:cs typeface="Arial"/>
              </a:rPr>
              <a:t>IP rights used to block competition</a:t>
            </a:r>
          </a:p>
          <a:p>
            <a:pPr marL="457200" lvl="1" indent="0">
              <a:buNone/>
            </a:pPr>
            <a:endParaRPr lang="en-US" sz="2000" i="1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2000" i="1">
                <a:latin typeface="Arial"/>
                <a:cs typeface="Arial"/>
              </a:rPr>
              <a:t>	Trademarks and patents in China: The impact of non-	market factors on filing trends and IP systems </a:t>
            </a:r>
            <a:r>
              <a:rPr lang="en-US" sz="2000">
                <a:latin typeface="Arial"/>
                <a:cs typeface="Arial"/>
              </a:rPr>
              <a:t>(PTO 	Jan. 2021)</a:t>
            </a:r>
            <a:endParaRPr lang="en-US" sz="2000" i="1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>
              <a:latin typeface="Arial"/>
              <a:cs typeface="Arial"/>
            </a:endParaRPr>
          </a:p>
          <a:p>
            <a:pPr marL="457200" indent="-457200"/>
            <a:endParaRPr lang="en-US" sz="2600">
              <a:latin typeface="Arial"/>
              <a:cs typeface="Arial"/>
            </a:endParaRPr>
          </a:p>
          <a:p>
            <a:pPr marL="0" indent="0">
              <a:buNone/>
            </a:pP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lvl="1" indent="0">
              <a:buNone/>
            </a:pPr>
            <a:endParaRPr lang="en-US" sz="2600"/>
          </a:p>
          <a:p>
            <a:endParaRPr lang="en-US" sz="2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58CC6-9179-40A6-8BE5-AA06448C91B3}"/>
              </a:ext>
            </a:extLst>
          </p:cNvPr>
          <p:cNvSpPr txBox="1"/>
          <p:nvPr/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029F70-D7FE-D94A-B6B7-8684B6BF4D0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2385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A9F6-F89A-7ED5-526C-C2065B0E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OED Gets Involved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FDF8F9-AFB3-01F5-2B23-71A15B6BBA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317" y="1825625"/>
            <a:ext cx="65433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9393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2.14"/>
  <p:tag name="AS_TITLE" val="Aspose.Slides for .NET 4.0 Client Profile"/>
  <p:tag name="AS_VERSION" val="20.2"/>
</p:tagLst>
</file>

<file path=ppt/theme/theme1.xml><?xml version="1.0" encoding="utf-8"?>
<a:theme xmlns:a="http://schemas.openxmlformats.org/drawingml/2006/main" name="Event">
  <a:themeElements>
    <a:clrScheme name="Strafford">
      <a:dk1>
        <a:srgbClr val="414042"/>
      </a:dk1>
      <a:lt1>
        <a:sysClr val="window" lastClr="FFFFFF"/>
      </a:lt1>
      <a:dk2>
        <a:srgbClr val="004B8D"/>
      </a:dk2>
      <a:lt2>
        <a:srgbClr val="FFFFFF"/>
      </a:lt2>
      <a:accent1>
        <a:srgbClr val="7F7F7F"/>
      </a:accent1>
      <a:accent2>
        <a:srgbClr val="95B3D7"/>
      </a:accent2>
      <a:accent3>
        <a:srgbClr val="DBE5F1"/>
      </a:accent3>
      <a:accent4>
        <a:srgbClr val="FBD5B5"/>
      </a:accent4>
      <a:accent5>
        <a:srgbClr val="4F81BD"/>
      </a:accent5>
      <a:accent6>
        <a:srgbClr val="F79646"/>
      </a:accent6>
      <a:hlink>
        <a:srgbClr val="414042"/>
      </a:hlink>
      <a:folHlink>
        <a:srgbClr val="41404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Strafford">
      <a:dk1>
        <a:srgbClr val="414042"/>
      </a:dk1>
      <a:lt1>
        <a:sysClr val="window" lastClr="FFFFFF"/>
      </a:lt1>
      <a:dk2>
        <a:srgbClr val="004B8D"/>
      </a:dk2>
      <a:lt2>
        <a:srgbClr val="FFFFFF"/>
      </a:lt2>
      <a:accent1>
        <a:srgbClr val="7F7F7F"/>
      </a:accent1>
      <a:accent2>
        <a:srgbClr val="95B3D7"/>
      </a:accent2>
      <a:accent3>
        <a:srgbClr val="DBE5F1"/>
      </a:accent3>
      <a:accent4>
        <a:srgbClr val="FBD5B5"/>
      </a:accent4>
      <a:accent5>
        <a:srgbClr val="4F81BD"/>
      </a:accent5>
      <a:accent6>
        <a:srgbClr val="F79646"/>
      </a:accent6>
      <a:hlink>
        <a:srgbClr val="414042"/>
      </a:hlink>
      <a:folHlink>
        <a:srgbClr val="41404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vent">
  <a:themeElements>
    <a:clrScheme name="Strafford">
      <a:dk1>
        <a:srgbClr val="414042"/>
      </a:dk1>
      <a:lt1>
        <a:sysClr val="window" lastClr="FFFFFF"/>
      </a:lt1>
      <a:dk2>
        <a:srgbClr val="004B8D"/>
      </a:dk2>
      <a:lt2>
        <a:srgbClr val="FFFFFF"/>
      </a:lt2>
      <a:accent1>
        <a:srgbClr val="7F7F7F"/>
      </a:accent1>
      <a:accent2>
        <a:srgbClr val="95B3D7"/>
      </a:accent2>
      <a:accent3>
        <a:srgbClr val="DBE5F1"/>
      </a:accent3>
      <a:accent4>
        <a:srgbClr val="FBD5B5"/>
      </a:accent4>
      <a:accent5>
        <a:srgbClr val="4F81BD"/>
      </a:accent5>
      <a:accent6>
        <a:srgbClr val="F79646"/>
      </a:accent6>
      <a:hlink>
        <a:srgbClr val="414042"/>
      </a:hlink>
      <a:folHlink>
        <a:srgbClr val="41404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vent">
  <a:themeElements>
    <a:clrScheme name="Strafford">
      <a:dk1>
        <a:srgbClr val="414042"/>
      </a:dk1>
      <a:lt1>
        <a:sysClr val="window" lastClr="FFFFFF"/>
      </a:lt1>
      <a:dk2>
        <a:srgbClr val="004B8D"/>
      </a:dk2>
      <a:lt2>
        <a:srgbClr val="FFFFFF"/>
      </a:lt2>
      <a:accent1>
        <a:srgbClr val="7F7F7F"/>
      </a:accent1>
      <a:accent2>
        <a:srgbClr val="95B3D7"/>
      </a:accent2>
      <a:accent3>
        <a:srgbClr val="DBE5F1"/>
      </a:accent3>
      <a:accent4>
        <a:srgbClr val="FBD5B5"/>
      </a:accent4>
      <a:accent5>
        <a:srgbClr val="4F81BD"/>
      </a:accent5>
      <a:accent6>
        <a:srgbClr val="F79646"/>
      </a:accent6>
      <a:hlink>
        <a:srgbClr val="414042"/>
      </a:hlink>
      <a:folHlink>
        <a:srgbClr val="41404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Event">
  <a:themeElements>
    <a:clrScheme name="Strafford">
      <a:dk1>
        <a:srgbClr val="414042"/>
      </a:dk1>
      <a:lt1>
        <a:sysClr val="window" lastClr="FFFFFF"/>
      </a:lt1>
      <a:dk2>
        <a:srgbClr val="004B8D"/>
      </a:dk2>
      <a:lt2>
        <a:srgbClr val="FFFFFF"/>
      </a:lt2>
      <a:accent1>
        <a:srgbClr val="7F7F7F"/>
      </a:accent1>
      <a:accent2>
        <a:srgbClr val="95B3D7"/>
      </a:accent2>
      <a:accent3>
        <a:srgbClr val="DBE5F1"/>
      </a:accent3>
      <a:accent4>
        <a:srgbClr val="FBD5B5"/>
      </a:accent4>
      <a:accent5>
        <a:srgbClr val="4F81BD"/>
      </a:accent5>
      <a:accent6>
        <a:srgbClr val="F79646"/>
      </a:accent6>
      <a:hlink>
        <a:srgbClr val="414042"/>
      </a:hlink>
      <a:folHlink>
        <a:srgbClr val="41404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Event">
  <a:themeElements>
    <a:clrScheme name="Strafford">
      <a:dk1>
        <a:srgbClr val="414042"/>
      </a:dk1>
      <a:lt1>
        <a:sysClr val="window" lastClr="FFFFFF"/>
      </a:lt1>
      <a:dk2>
        <a:srgbClr val="004B8D"/>
      </a:dk2>
      <a:lt2>
        <a:srgbClr val="FFFFFF"/>
      </a:lt2>
      <a:accent1>
        <a:srgbClr val="7F7F7F"/>
      </a:accent1>
      <a:accent2>
        <a:srgbClr val="95B3D7"/>
      </a:accent2>
      <a:accent3>
        <a:srgbClr val="DBE5F1"/>
      </a:accent3>
      <a:accent4>
        <a:srgbClr val="FBD5B5"/>
      </a:accent4>
      <a:accent5>
        <a:srgbClr val="4F81BD"/>
      </a:accent5>
      <a:accent6>
        <a:srgbClr val="F79646"/>
      </a:accent6>
      <a:hlink>
        <a:srgbClr val="414042"/>
      </a:hlink>
      <a:folHlink>
        <a:srgbClr val="41404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00"/>
      </a:accent1>
      <a:accent2>
        <a:srgbClr val="3399CC"/>
      </a:accent2>
      <a:accent3>
        <a:srgbClr val="95C2DA"/>
      </a:accent3>
      <a:accent4>
        <a:srgbClr val="FFFFFF"/>
      </a:accent4>
      <a:accent5>
        <a:srgbClr val="5B9BD5"/>
      </a:accent5>
      <a:accent6>
        <a:srgbClr val="25F2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1985</Words>
  <Application>Microsoft Office PowerPoint</Application>
  <PresentationFormat>On-screen Show (4:3)</PresentationFormat>
  <Paragraphs>302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Adobe Garamond Pro</vt:lpstr>
      <vt:lpstr>Arial</vt:lpstr>
      <vt:lpstr>Calibri</vt:lpstr>
      <vt:lpstr>Constantia</vt:lpstr>
      <vt:lpstr>Trebuchet MS</vt:lpstr>
      <vt:lpstr>Event</vt:lpstr>
      <vt:lpstr>Content</vt:lpstr>
      <vt:lpstr>1_Event</vt:lpstr>
      <vt:lpstr>3_Event</vt:lpstr>
      <vt:lpstr>8_Event</vt:lpstr>
      <vt:lpstr>2_Event</vt:lpstr>
      <vt:lpstr>Office Theme</vt:lpstr>
      <vt:lpstr>PowerPoint Presentation</vt:lpstr>
      <vt:lpstr>Overview</vt:lpstr>
      <vt:lpstr>How This “War” Evolved </vt:lpstr>
      <vt:lpstr>TM Applications From China</vt:lpstr>
      <vt:lpstr>TM Applications From China (cont’d)</vt:lpstr>
      <vt:lpstr>Why The Increase?  And Why China?  </vt:lpstr>
      <vt:lpstr>Red Flags of Improper TM Practices</vt:lpstr>
      <vt:lpstr>Similar Motivations Increase Focus on Improper Patent Practices</vt:lpstr>
      <vt:lpstr>OED Gets Involved</vt:lpstr>
      <vt:lpstr>Power to Regulate Practice Before Office</vt:lpstr>
      <vt:lpstr>Power to Regulate: Trademark Practice</vt:lpstr>
      <vt:lpstr>Power to Regulate: Patent Practice</vt:lpstr>
      <vt:lpstr>PTO Difficulty Regulating TM Misconduct</vt:lpstr>
      <vt:lpstr>U.S. Counsel Rule – August 2019</vt:lpstr>
      <vt:lpstr>Rule 11.18 - Certifications and Pre-Filing Duties</vt:lpstr>
      <vt:lpstr>Rule 11.18 – Truthful Statements</vt:lpstr>
      <vt:lpstr>Rule 11.18 – Reasonable Inquiry</vt:lpstr>
      <vt:lpstr>Rule 11.18 – Personal Signature </vt:lpstr>
      <vt:lpstr>Rule 11.18: Relationship with Ethical Duties</vt:lpstr>
      <vt:lpstr>Meritorious Claims – Rule 3.1</vt:lpstr>
      <vt:lpstr>Candor to the Tribunal – Rule 3.3</vt:lpstr>
      <vt:lpstr>Competence – Rule 1.1</vt:lpstr>
      <vt:lpstr>Aiding UPL – Rule 5.5</vt:lpstr>
      <vt:lpstr>Client Communications – Rule 1.4</vt:lpstr>
      <vt:lpstr>Discipline Trends From Foreign Applicant IP Representation</vt:lpstr>
      <vt:lpstr>Common TM Disciplinary Fact Pattern</vt:lpstr>
      <vt:lpstr>Common TM Disciplinary Fact Pattern (cont’d)</vt:lpstr>
      <vt:lpstr>In Re Zhang</vt:lpstr>
      <vt:lpstr>In Re Wan</vt:lpstr>
      <vt:lpstr>In Re Meikle</vt:lpstr>
      <vt:lpstr>In Re Liu</vt:lpstr>
      <vt:lpstr>In Re Chew</vt:lpstr>
      <vt:lpstr>Best Practices for Compliance</vt:lpstr>
      <vt:lpstr>Best Practices for Compliance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cp:lastPrinted>1601-01-01T00:00:00Z</cp:lastPrinted>
  <dcterms:created xsi:type="dcterms:W3CDTF">1601-01-01T00:00:00Z</dcterms:created>
  <dcterms:modified xsi:type="dcterms:W3CDTF">2023-02-17T18:00:37Z</dcterms:modified>
</cp:coreProperties>
</file>